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4" r:id="rId6"/>
  </p:sldMasterIdLst>
  <p:notesMasterIdLst>
    <p:notesMasterId r:id="rId73"/>
  </p:notesMasterIdLst>
  <p:sldIdLst>
    <p:sldId id="260" r:id="rId7"/>
    <p:sldId id="307" r:id="rId8"/>
    <p:sldId id="330" r:id="rId9"/>
    <p:sldId id="415" r:id="rId10"/>
    <p:sldId id="416" r:id="rId11"/>
    <p:sldId id="417" r:id="rId12"/>
    <p:sldId id="418" r:id="rId13"/>
    <p:sldId id="348" r:id="rId14"/>
    <p:sldId id="358" r:id="rId15"/>
    <p:sldId id="309" r:id="rId16"/>
    <p:sldId id="325" r:id="rId17"/>
    <p:sldId id="326" r:id="rId18"/>
    <p:sldId id="359" r:id="rId19"/>
    <p:sldId id="407" r:id="rId20"/>
    <p:sldId id="419" r:id="rId21"/>
    <p:sldId id="334" r:id="rId22"/>
    <p:sldId id="399" r:id="rId23"/>
    <p:sldId id="400" r:id="rId24"/>
    <p:sldId id="420" r:id="rId25"/>
    <p:sldId id="376" r:id="rId26"/>
    <p:sldId id="398" r:id="rId27"/>
    <p:sldId id="433" r:id="rId28"/>
    <p:sldId id="392" r:id="rId29"/>
    <p:sldId id="393" r:id="rId30"/>
    <p:sldId id="394" r:id="rId31"/>
    <p:sldId id="395" r:id="rId32"/>
    <p:sldId id="396" r:id="rId33"/>
    <p:sldId id="429" r:id="rId34"/>
    <p:sldId id="423" r:id="rId35"/>
    <p:sldId id="258" r:id="rId36"/>
    <p:sldId id="424" r:id="rId37"/>
    <p:sldId id="303" r:id="rId38"/>
    <p:sldId id="425" r:id="rId39"/>
    <p:sldId id="304" r:id="rId40"/>
    <p:sldId id="340" r:id="rId41"/>
    <p:sldId id="383" r:id="rId42"/>
    <p:sldId id="384" r:id="rId43"/>
    <p:sldId id="385" r:id="rId44"/>
    <p:sldId id="386" r:id="rId45"/>
    <p:sldId id="387" r:id="rId46"/>
    <p:sldId id="388" r:id="rId47"/>
    <p:sldId id="357" r:id="rId48"/>
    <p:sldId id="401" r:id="rId49"/>
    <p:sldId id="402" r:id="rId50"/>
    <p:sldId id="403" r:id="rId51"/>
    <p:sldId id="404" r:id="rId52"/>
    <p:sldId id="405" r:id="rId53"/>
    <p:sldId id="406" r:id="rId54"/>
    <p:sldId id="378" r:id="rId55"/>
    <p:sldId id="379" r:id="rId56"/>
    <p:sldId id="411" r:id="rId57"/>
    <p:sldId id="380" r:id="rId58"/>
    <p:sldId id="382" r:id="rId59"/>
    <p:sldId id="430" r:id="rId60"/>
    <p:sldId id="431" r:id="rId61"/>
    <p:sldId id="391" r:id="rId62"/>
    <p:sldId id="409" r:id="rId63"/>
    <p:sldId id="408" r:id="rId64"/>
    <p:sldId id="410" r:id="rId65"/>
    <p:sldId id="414" r:id="rId66"/>
    <p:sldId id="412" r:id="rId67"/>
    <p:sldId id="413" r:id="rId68"/>
    <p:sldId id="421" r:id="rId69"/>
    <p:sldId id="427" r:id="rId70"/>
    <p:sldId id="319" r:id="rId71"/>
    <p:sldId id="432" r:id="rId72"/>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ika Dyląg-Sajór" initials="MD" lastIdx="1" clrIdx="0">
    <p:extLst>
      <p:ext uri="{19B8F6BF-5375-455C-9EA6-DF929625EA0E}">
        <p15:presenceInfo xmlns:p15="http://schemas.microsoft.com/office/powerpoint/2012/main" userId="S-1-5-21-1876378279-2925438744-434655709-72060" providerId="AD"/>
      </p:ext>
    </p:extLst>
  </p:cmAuthor>
  <p:cmAuthor id="2" name="Aleksandra Wasiak" initials="AW" lastIdx="1" clrIdx="1">
    <p:extLst>
      <p:ext uri="{19B8F6BF-5375-455C-9EA6-DF929625EA0E}">
        <p15:presenceInfo xmlns:p15="http://schemas.microsoft.com/office/powerpoint/2012/main" userId="S-1-5-21-1876378279-2925438744-434655709-4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3F39"/>
    <a:srgbClr val="003327"/>
    <a:srgbClr val="993366"/>
    <a:srgbClr val="9966FF"/>
    <a:srgbClr val="7E3680"/>
    <a:srgbClr val="8E04CC"/>
    <a:srgbClr val="0486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11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commentAuthors" Target="commentAuthors.xml"/><Relationship Id="rId79"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ka Dyląg-Sajór" userId="fd1c3ddf-da24-46ca-a571-983a8d3ad3cd" providerId="ADAL" clId="{3D1C0E7A-45A0-4943-9421-9F8FC1C41042}"/>
    <pc:docChg chg="delSld modSld">
      <pc:chgData name="Monika Dyląg-Sajór" userId="fd1c3ddf-da24-46ca-a571-983a8d3ad3cd" providerId="ADAL" clId="{3D1C0E7A-45A0-4943-9421-9F8FC1C41042}" dt="2025-10-17T14:31:37.246" v="27" actId="2696"/>
      <pc:docMkLst>
        <pc:docMk/>
      </pc:docMkLst>
      <pc:sldChg chg="del">
        <pc:chgData name="Monika Dyląg-Sajór" userId="fd1c3ddf-da24-46ca-a571-983a8d3ad3cd" providerId="ADAL" clId="{3D1C0E7A-45A0-4943-9421-9F8FC1C41042}" dt="2025-10-17T14:31:37.246" v="27" actId="2696"/>
        <pc:sldMkLst>
          <pc:docMk/>
          <pc:sldMk cId="1080209614" sldId="319"/>
        </pc:sldMkLst>
      </pc:sldChg>
      <pc:sldChg chg="modSp">
        <pc:chgData name="Monika Dyląg-Sajór" userId="fd1c3ddf-da24-46ca-a571-983a8d3ad3cd" providerId="ADAL" clId="{3D1C0E7A-45A0-4943-9421-9F8FC1C41042}" dt="2025-10-17T13:33:18.455" v="26" actId="113"/>
        <pc:sldMkLst>
          <pc:docMk/>
          <pc:sldMk cId="2436661702" sldId="429"/>
        </pc:sldMkLst>
        <pc:spChg chg="mod">
          <ac:chgData name="Monika Dyląg-Sajór" userId="fd1c3ddf-da24-46ca-a571-983a8d3ad3cd" providerId="ADAL" clId="{3D1C0E7A-45A0-4943-9421-9F8FC1C41042}" dt="2025-10-17T13:33:18.455" v="26" actId="113"/>
          <ac:spMkLst>
            <pc:docMk/>
            <pc:sldMk cId="2436661702" sldId="429"/>
            <ac:spMk id="4" creationId="{23BFBAA2-1BC8-411D-AF8C-02C4FA17A4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FAEB0B-9B94-4645-A888-8E921D1B0440}" type="datetimeFigureOut">
              <a:rPr lang="pl-PL" smtClean="0"/>
              <a:t>20.10.2025</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79958D-E959-4A58-909C-160FF3551CDF}" type="slidenum">
              <a:rPr lang="pl-PL" smtClean="0"/>
              <a:t>‹#›</a:t>
            </a:fld>
            <a:endParaRPr lang="pl-PL"/>
          </a:p>
        </p:txBody>
      </p:sp>
    </p:spTree>
    <p:extLst>
      <p:ext uri="{BB962C8B-B14F-4D97-AF65-F5344CB8AC3E}">
        <p14:creationId xmlns:p14="http://schemas.microsoft.com/office/powerpoint/2010/main" val="3999838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1</a:t>
            </a:fld>
            <a:endParaRPr lang="pl-PL"/>
          </a:p>
        </p:txBody>
      </p:sp>
    </p:spTree>
    <p:extLst>
      <p:ext uri="{BB962C8B-B14F-4D97-AF65-F5344CB8AC3E}">
        <p14:creationId xmlns:p14="http://schemas.microsoft.com/office/powerpoint/2010/main" val="2784410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2</a:t>
            </a:fld>
            <a:endParaRPr lang="pl-PL"/>
          </a:p>
        </p:txBody>
      </p:sp>
    </p:spTree>
    <p:extLst>
      <p:ext uri="{BB962C8B-B14F-4D97-AF65-F5344CB8AC3E}">
        <p14:creationId xmlns:p14="http://schemas.microsoft.com/office/powerpoint/2010/main" val="1972199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3</a:t>
            </a:fld>
            <a:endParaRPr lang="pl-PL"/>
          </a:p>
        </p:txBody>
      </p:sp>
    </p:spTree>
    <p:extLst>
      <p:ext uri="{BB962C8B-B14F-4D97-AF65-F5344CB8AC3E}">
        <p14:creationId xmlns:p14="http://schemas.microsoft.com/office/powerpoint/2010/main" val="3766494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a:t>
            </a:fld>
            <a:endParaRPr lang="pl-PL"/>
          </a:p>
        </p:txBody>
      </p:sp>
    </p:spTree>
    <p:extLst>
      <p:ext uri="{BB962C8B-B14F-4D97-AF65-F5344CB8AC3E}">
        <p14:creationId xmlns:p14="http://schemas.microsoft.com/office/powerpoint/2010/main" val="2233451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9958D-E959-4A58-909C-160FF3551CDF}"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6380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9958D-E959-4A58-909C-160FF3551CDF}"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969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79958D-E959-4A58-909C-160FF3551CDF}"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l-P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887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8</a:t>
            </a:fld>
            <a:endParaRPr lang="pl-PL"/>
          </a:p>
        </p:txBody>
      </p:sp>
    </p:spTree>
    <p:extLst>
      <p:ext uri="{BB962C8B-B14F-4D97-AF65-F5344CB8AC3E}">
        <p14:creationId xmlns:p14="http://schemas.microsoft.com/office/powerpoint/2010/main" val="254303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9</a:t>
            </a:fld>
            <a:endParaRPr lang="pl-PL"/>
          </a:p>
        </p:txBody>
      </p:sp>
    </p:spTree>
    <p:extLst>
      <p:ext uri="{BB962C8B-B14F-4D97-AF65-F5344CB8AC3E}">
        <p14:creationId xmlns:p14="http://schemas.microsoft.com/office/powerpoint/2010/main" val="2233451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10</a:t>
            </a:fld>
            <a:endParaRPr lang="pl-PL"/>
          </a:p>
        </p:txBody>
      </p:sp>
    </p:spTree>
    <p:extLst>
      <p:ext uri="{BB962C8B-B14F-4D97-AF65-F5344CB8AC3E}">
        <p14:creationId xmlns:p14="http://schemas.microsoft.com/office/powerpoint/2010/main" val="2177980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11</a:t>
            </a:fld>
            <a:endParaRPr lang="pl-PL"/>
          </a:p>
        </p:txBody>
      </p:sp>
    </p:spTree>
    <p:extLst>
      <p:ext uri="{BB962C8B-B14F-4D97-AF65-F5344CB8AC3E}">
        <p14:creationId xmlns:p14="http://schemas.microsoft.com/office/powerpoint/2010/main" val="260682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12</a:t>
            </a:fld>
            <a:endParaRPr lang="pl-PL"/>
          </a:p>
        </p:txBody>
      </p:sp>
    </p:spTree>
    <p:extLst>
      <p:ext uri="{BB962C8B-B14F-4D97-AF65-F5344CB8AC3E}">
        <p14:creationId xmlns:p14="http://schemas.microsoft.com/office/powerpoint/2010/main" val="2591826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13</a:t>
            </a:fld>
            <a:endParaRPr lang="pl-PL"/>
          </a:p>
        </p:txBody>
      </p:sp>
    </p:spTree>
    <p:extLst>
      <p:ext uri="{BB962C8B-B14F-4D97-AF65-F5344CB8AC3E}">
        <p14:creationId xmlns:p14="http://schemas.microsoft.com/office/powerpoint/2010/main" val="1208285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14</a:t>
            </a:fld>
            <a:endParaRPr lang="pl-PL"/>
          </a:p>
        </p:txBody>
      </p:sp>
    </p:spTree>
    <p:extLst>
      <p:ext uri="{BB962C8B-B14F-4D97-AF65-F5344CB8AC3E}">
        <p14:creationId xmlns:p14="http://schemas.microsoft.com/office/powerpoint/2010/main" val="579255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F44D6-053F-9CDB-BA0E-FD12CD23D80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7DA67CF-D1A5-A884-474A-DE2739847548}"/>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B584A633-7AC2-9A18-B1C3-DE7D8ED3AD05}"/>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71793777-65ED-FD76-5B89-B5B21991660F}"/>
              </a:ext>
            </a:extLst>
          </p:cNvPr>
          <p:cNvSpPr>
            <a:spLocks noGrp="1"/>
          </p:cNvSpPr>
          <p:nvPr>
            <p:ph type="sldNum" sz="quarter" idx="5"/>
          </p:nvPr>
        </p:nvSpPr>
        <p:spPr/>
        <p:txBody>
          <a:bodyPr/>
          <a:lstStyle/>
          <a:p>
            <a:fld id="{4979958D-E959-4A58-909C-160FF3551CDF}" type="slidenum">
              <a:rPr lang="pl-PL" smtClean="0"/>
              <a:t>15</a:t>
            </a:fld>
            <a:endParaRPr lang="pl-PL"/>
          </a:p>
        </p:txBody>
      </p:sp>
    </p:spTree>
    <p:extLst>
      <p:ext uri="{BB962C8B-B14F-4D97-AF65-F5344CB8AC3E}">
        <p14:creationId xmlns:p14="http://schemas.microsoft.com/office/powerpoint/2010/main" val="283680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16</a:t>
            </a:fld>
            <a:endParaRPr lang="pl-PL"/>
          </a:p>
        </p:txBody>
      </p:sp>
    </p:spTree>
    <p:extLst>
      <p:ext uri="{BB962C8B-B14F-4D97-AF65-F5344CB8AC3E}">
        <p14:creationId xmlns:p14="http://schemas.microsoft.com/office/powerpoint/2010/main" val="4210978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C61E8-DC2D-2B02-B0F8-214CB944ED0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061350A-7E10-3D93-DA6F-9F411333E879}"/>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37452C00-C0C2-46C5-591C-C9370B8F8B28}"/>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E58A364B-646A-F751-BC34-328DECB50FD9}"/>
              </a:ext>
            </a:extLst>
          </p:cNvPr>
          <p:cNvSpPr>
            <a:spLocks noGrp="1"/>
          </p:cNvSpPr>
          <p:nvPr>
            <p:ph type="sldNum" sz="quarter" idx="5"/>
          </p:nvPr>
        </p:nvSpPr>
        <p:spPr/>
        <p:txBody>
          <a:bodyPr/>
          <a:lstStyle/>
          <a:p>
            <a:fld id="{4979958D-E959-4A58-909C-160FF3551CDF}" type="slidenum">
              <a:rPr lang="pl-PL" smtClean="0"/>
              <a:t>19</a:t>
            </a:fld>
            <a:endParaRPr lang="pl-PL"/>
          </a:p>
        </p:txBody>
      </p:sp>
    </p:spTree>
    <p:extLst>
      <p:ext uri="{BB962C8B-B14F-4D97-AF65-F5344CB8AC3E}">
        <p14:creationId xmlns:p14="http://schemas.microsoft.com/office/powerpoint/2010/main" val="841966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EDA53-94A0-7E19-56FC-77D57C6C27E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35287B4-5444-F53B-0B8E-B14BB2E028E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D7614871-4201-BB7C-A989-F98AAA0F9F1D}"/>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6B6D8D39-A8E8-217E-35C4-D266F646BA71}"/>
              </a:ext>
            </a:extLst>
          </p:cNvPr>
          <p:cNvSpPr>
            <a:spLocks noGrp="1"/>
          </p:cNvSpPr>
          <p:nvPr>
            <p:ph type="sldNum" sz="quarter" idx="5"/>
          </p:nvPr>
        </p:nvSpPr>
        <p:spPr/>
        <p:txBody>
          <a:bodyPr/>
          <a:lstStyle/>
          <a:p>
            <a:fld id="{4979958D-E959-4A58-909C-160FF3551CDF}" type="slidenum">
              <a:rPr lang="pl-PL" smtClean="0"/>
              <a:t>20</a:t>
            </a:fld>
            <a:endParaRPr lang="pl-PL"/>
          </a:p>
        </p:txBody>
      </p:sp>
    </p:spTree>
    <p:extLst>
      <p:ext uri="{BB962C8B-B14F-4D97-AF65-F5344CB8AC3E}">
        <p14:creationId xmlns:p14="http://schemas.microsoft.com/office/powerpoint/2010/main" val="78199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4EC22-6920-3384-7154-BBF064F588F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DEB9EAF-32E1-BFCE-2542-D8D875EEBE4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586E743-6A21-DF4B-363F-9E6252D93428}"/>
              </a:ext>
            </a:extLst>
          </p:cNvPr>
          <p:cNvSpPr>
            <a:spLocks noGrp="1"/>
          </p:cNvSpPr>
          <p:nvPr>
            <p:ph type="body" idx="1"/>
          </p:nvPr>
        </p:nvSpPr>
        <p:spPr/>
        <p:txBody>
          <a:bodyPr/>
          <a:lstStyle/>
          <a:p>
            <a:endParaRPr lang="pl-PL"/>
          </a:p>
        </p:txBody>
      </p:sp>
      <p:sp>
        <p:nvSpPr>
          <p:cNvPr id="4" name="Symbol zastępczy numeru slajdu 3">
            <a:extLst>
              <a:ext uri="{FF2B5EF4-FFF2-40B4-BE49-F238E27FC236}">
                <a16:creationId xmlns:a16="http://schemas.microsoft.com/office/drawing/2014/main" id="{34FB4E69-5E8E-2876-2D2B-32DEA3FB1FBE}"/>
              </a:ext>
            </a:extLst>
          </p:cNvPr>
          <p:cNvSpPr>
            <a:spLocks noGrp="1"/>
          </p:cNvSpPr>
          <p:nvPr>
            <p:ph type="sldNum" sz="quarter" idx="5"/>
          </p:nvPr>
        </p:nvSpPr>
        <p:spPr/>
        <p:txBody>
          <a:bodyPr/>
          <a:lstStyle/>
          <a:p>
            <a:fld id="{4979958D-E959-4A58-909C-160FF3551CDF}" type="slidenum">
              <a:rPr lang="pl-PL" smtClean="0"/>
              <a:t>21</a:t>
            </a:fld>
            <a:endParaRPr lang="pl-PL"/>
          </a:p>
        </p:txBody>
      </p:sp>
    </p:spTree>
    <p:extLst>
      <p:ext uri="{BB962C8B-B14F-4D97-AF65-F5344CB8AC3E}">
        <p14:creationId xmlns:p14="http://schemas.microsoft.com/office/powerpoint/2010/main" val="2106502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29</a:t>
            </a:fld>
            <a:endParaRPr lang="pl-PL"/>
          </a:p>
        </p:txBody>
      </p:sp>
    </p:spTree>
    <p:extLst>
      <p:ext uri="{BB962C8B-B14F-4D97-AF65-F5344CB8AC3E}">
        <p14:creationId xmlns:p14="http://schemas.microsoft.com/office/powerpoint/2010/main" val="1844564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72d05592bf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72d05592bf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pl-PL" sz="1100" b="0" i="0" u="none" strike="noStrike" cap="none" dirty="0" err="1">
                <a:solidFill>
                  <a:srgbClr val="000000"/>
                </a:solidFill>
                <a:effectLst/>
                <a:latin typeface="Arial"/>
                <a:ea typeface="Arial"/>
                <a:cs typeface="Arial"/>
                <a:sym typeface="Arial"/>
              </a:rPr>
              <a:t>Let</a:t>
            </a:r>
            <a:r>
              <a:rPr lang="pl-PL" sz="1100" b="0" i="0" u="none" strike="noStrike" cap="none" dirty="0">
                <a:solidFill>
                  <a:srgbClr val="000000"/>
                </a:solidFill>
                <a:effectLst/>
                <a:latin typeface="Arial"/>
                <a:ea typeface="Arial"/>
                <a:cs typeface="Arial"/>
                <a:sym typeface="Arial"/>
              </a:rPr>
              <a:t> me </a:t>
            </a:r>
            <a:r>
              <a:rPr lang="pl-PL" sz="1100" b="0" i="0" u="none" strike="noStrike" cap="none" dirty="0" err="1">
                <a:solidFill>
                  <a:srgbClr val="000000"/>
                </a:solidFill>
                <a:effectLst/>
                <a:latin typeface="Arial"/>
                <a:ea typeface="Arial"/>
                <a:cs typeface="Arial"/>
                <a:sym typeface="Arial"/>
              </a:rPr>
              <a:t>just</a:t>
            </a:r>
            <a:r>
              <a:rPr lang="pl-PL" sz="1100" b="0" i="0" u="none" strike="noStrike" cap="none" dirty="0">
                <a:solidFill>
                  <a:srgbClr val="000000"/>
                </a:solidFill>
                <a:effectLst/>
                <a:latin typeface="Arial"/>
                <a:ea typeface="Arial"/>
                <a:cs typeface="Arial"/>
                <a:sym typeface="Arial"/>
              </a:rPr>
              <a:t> start by </a:t>
            </a:r>
            <a:r>
              <a:rPr lang="pl-PL" sz="1100" b="0" i="0" u="none" strike="noStrike" cap="none" dirty="0" err="1">
                <a:solidFill>
                  <a:srgbClr val="000000"/>
                </a:solidFill>
                <a:effectLst/>
                <a:latin typeface="Arial"/>
                <a:ea typeface="Arial"/>
                <a:cs typeface="Arial"/>
                <a:sym typeface="Arial"/>
              </a:rPr>
              <a:t>introducing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myself</a:t>
            </a:r>
            <a:r>
              <a:rPr lang="pl-PL" sz="1100" b="0" i="0" u="none" strike="noStrike" cap="none" dirty="0">
                <a:solidFill>
                  <a:srgbClr val="000000"/>
                </a:solidFill>
                <a:effectLst/>
                <a:latin typeface="Arial"/>
                <a:ea typeface="Arial"/>
                <a:cs typeface="Arial"/>
                <a:sym typeface="Arial"/>
              </a:rPr>
              <a:t>. My </a:t>
            </a:r>
            <a:r>
              <a:rPr lang="pl-PL" sz="1100" b="0" i="0" u="none" strike="noStrike" cap="none" dirty="0" err="1">
                <a:solidFill>
                  <a:srgbClr val="000000"/>
                </a:solidFill>
                <a:effectLst/>
                <a:latin typeface="Arial"/>
                <a:ea typeface="Arial"/>
                <a:cs typeface="Arial"/>
                <a:sym typeface="Arial"/>
              </a:rPr>
              <a:t>name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is</a:t>
            </a:r>
            <a:r>
              <a:rPr lang="pl-PL" sz="1100" b="0" i="0" u="none" strike="noStrike" cap="none" dirty="0">
                <a:solidFill>
                  <a:srgbClr val="000000"/>
                </a:solidFill>
                <a:effectLst/>
                <a:latin typeface="Arial"/>
                <a:ea typeface="Arial"/>
                <a:cs typeface="Arial"/>
                <a:sym typeface="Arial"/>
              </a:rPr>
              <a:t> Adam Kalinowski</a:t>
            </a:r>
          </a:p>
          <a:p>
            <a:r>
              <a:rPr lang="pl-PL" sz="1100" b="0" i="0" u="none" strike="noStrike" cap="none" dirty="0" err="1">
                <a:solidFill>
                  <a:srgbClr val="000000"/>
                </a:solidFill>
                <a:effectLst/>
                <a:latin typeface="Arial"/>
                <a:ea typeface="Arial"/>
                <a:cs typeface="Arial"/>
                <a:sym typeface="Arial"/>
              </a:rPr>
              <a:t>I’m</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going</a:t>
            </a:r>
            <a:r>
              <a:rPr lang="pl-PL" sz="1100" b="0" i="0" u="none" strike="noStrike" cap="none" dirty="0">
                <a:solidFill>
                  <a:srgbClr val="000000"/>
                </a:solidFill>
                <a:effectLst/>
                <a:latin typeface="Arial"/>
                <a:ea typeface="Arial"/>
                <a:cs typeface="Arial"/>
                <a:sym typeface="Arial"/>
              </a:rPr>
              <a:t> to </a:t>
            </a:r>
            <a:r>
              <a:rPr lang="pl-PL" sz="1100" b="0" i="0" u="none" strike="noStrike" cap="none" dirty="0" err="1">
                <a:solidFill>
                  <a:srgbClr val="000000"/>
                </a:solidFill>
                <a:effectLst/>
                <a:latin typeface="Arial"/>
                <a:ea typeface="Arial"/>
                <a:cs typeface="Arial"/>
                <a:sym typeface="Arial"/>
              </a:rPr>
              <a:t>divide</a:t>
            </a:r>
            <a:r>
              <a:rPr lang="pl-PL" sz="1100" b="0" i="0" u="none" strike="noStrike" cap="none" dirty="0">
                <a:solidFill>
                  <a:srgbClr val="000000"/>
                </a:solidFill>
                <a:effectLst/>
                <a:latin typeface="Arial"/>
                <a:ea typeface="Arial"/>
                <a:cs typeface="Arial"/>
                <a:sym typeface="Arial"/>
              </a:rPr>
              <a:t> my </a:t>
            </a:r>
            <a:r>
              <a:rPr lang="pl-PL" sz="1100" b="0" i="0" u="none" strike="noStrike" cap="none" dirty="0" err="1">
                <a:solidFill>
                  <a:srgbClr val="000000"/>
                </a:solidFill>
                <a:effectLst/>
                <a:latin typeface="Arial"/>
                <a:ea typeface="Arial"/>
                <a:cs typeface="Arial"/>
                <a:sym typeface="Arial"/>
              </a:rPr>
              <a:t>presentation</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into</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three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main</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parts</a:t>
            </a:r>
            <a:r>
              <a:rPr lang="pl-PL" sz="1100" b="0" i="0" u="none" strike="noStrike" cap="none" dirty="0">
                <a:solidFill>
                  <a:srgbClr val="000000"/>
                </a:solidFill>
                <a:effectLst/>
                <a:latin typeface="Arial"/>
                <a:ea typeface="Arial"/>
                <a:cs typeface="Arial"/>
                <a:sym typeface="Arial"/>
              </a:rPr>
              <a:t>. </a:t>
            </a:r>
          </a:p>
          <a:p>
            <a:r>
              <a:rPr lang="pl-PL" sz="1100" b="0" i="0" u="none" strike="noStrike" cap="none" dirty="0">
                <a:solidFill>
                  <a:srgbClr val="000000"/>
                </a:solidFill>
                <a:effectLst/>
                <a:latin typeface="Arial"/>
                <a:ea typeface="Arial"/>
                <a:cs typeface="Arial"/>
                <a:sym typeface="Arial"/>
              </a:rPr>
              <a:t>First of </a:t>
            </a:r>
            <a:r>
              <a:rPr lang="pl-PL" sz="1100" b="0" i="0" u="none" strike="noStrike" cap="none" dirty="0" err="1">
                <a:solidFill>
                  <a:srgbClr val="000000"/>
                </a:solidFill>
                <a:effectLst/>
                <a:latin typeface="Arial"/>
                <a:ea typeface="Arial"/>
                <a:cs typeface="Arial"/>
                <a:sym typeface="Arial"/>
              </a:rPr>
              <a:t>all</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I’ll</a:t>
            </a:r>
            <a:r>
              <a:rPr lang="pl-PL" sz="1100" b="0" i="0" u="none" strike="noStrike" cap="none" dirty="0">
                <a:solidFill>
                  <a:srgbClr val="000000"/>
                </a:solidFill>
                <a:effectLst/>
                <a:latin typeface="Arial"/>
                <a:ea typeface="Arial"/>
                <a:cs typeface="Arial"/>
                <a:sym typeface="Arial"/>
              </a:rPr>
              <a:t> start with </a:t>
            </a:r>
            <a:r>
              <a:rPr lang="pl-PL" sz="1100" b="0" i="0" u="none" strike="noStrike" cap="none" dirty="0" err="1">
                <a:solidFill>
                  <a:srgbClr val="000000"/>
                </a:solidFill>
                <a:effectLst/>
                <a:latin typeface="Arial"/>
                <a:ea typeface="Arial"/>
                <a:cs typeface="Arial"/>
                <a:sym typeface="Arial"/>
              </a:rPr>
              <a:t>few</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word</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about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our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center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secondly</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I’ll</a:t>
            </a:r>
            <a:r>
              <a:rPr lang="pl-PL" sz="1100" b="0" i="0" u="none" strike="noStrike" cap="none" dirty="0">
                <a:solidFill>
                  <a:srgbClr val="000000"/>
                </a:solidFill>
                <a:effectLst/>
                <a:latin typeface="Arial"/>
                <a:ea typeface="Arial"/>
                <a:cs typeface="Arial"/>
                <a:sym typeface="Arial"/>
              </a:rPr>
              <a:t> talk  </a:t>
            </a:r>
            <a:r>
              <a:rPr lang="pl-PL" sz="1100" b="0" i="0" u="none" strike="noStrike" cap="none" dirty="0" err="1">
                <a:solidFill>
                  <a:srgbClr val="000000"/>
                </a:solidFill>
                <a:effectLst/>
                <a:latin typeface="Arial"/>
                <a:ea typeface="Arial"/>
                <a:cs typeface="Arial"/>
                <a:sym typeface="Arial"/>
              </a:rPr>
              <a:t>about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making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appointment</a:t>
            </a:r>
            <a:r>
              <a:rPr lang="pl-PL" sz="1100" b="0" i="0" u="none" strike="noStrike" cap="none" dirty="0">
                <a:solidFill>
                  <a:srgbClr val="000000"/>
                </a:solidFill>
                <a:effectLst/>
                <a:latin typeface="Arial"/>
                <a:ea typeface="Arial"/>
                <a:cs typeface="Arial"/>
                <a:sym typeface="Arial"/>
              </a:rPr>
              <a:t> and services we </a:t>
            </a:r>
            <a:r>
              <a:rPr lang="pl-PL" sz="1100" b="0" i="0" u="none" strike="noStrike" cap="none" dirty="0" err="1">
                <a:solidFill>
                  <a:srgbClr val="000000"/>
                </a:solidFill>
                <a:effectLst/>
                <a:latin typeface="Arial"/>
                <a:ea typeface="Arial"/>
                <a:cs typeface="Arial"/>
                <a:sym typeface="Arial"/>
              </a:rPr>
              <a:t>offered</a:t>
            </a:r>
            <a:r>
              <a:rPr lang="pl-PL" sz="1100" b="0" i="0" u="none" strike="noStrike" cap="none" dirty="0">
                <a:solidFill>
                  <a:srgbClr val="000000"/>
                </a:solidFill>
                <a:effectLst/>
                <a:latin typeface="Arial"/>
                <a:ea typeface="Arial"/>
                <a:cs typeface="Arial"/>
                <a:sym typeface="Arial"/>
              </a:rPr>
              <a:t> in </a:t>
            </a:r>
            <a:r>
              <a:rPr lang="pl-PL" sz="1100" b="0" i="0" u="none" strike="noStrike" cap="none" dirty="0" err="1">
                <a:solidFill>
                  <a:srgbClr val="000000"/>
                </a:solidFill>
                <a:effectLst/>
                <a:latin typeface="Arial"/>
                <a:ea typeface="Arial"/>
                <a:cs typeface="Arial"/>
                <a:sym typeface="Arial"/>
              </a:rPr>
              <a:t>our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gabinets</a:t>
            </a:r>
            <a:endParaRPr lang="pl-PL"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72ef8c91c1_0_6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72ef8c91c1_0_6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Student </a:t>
            </a:r>
            <a:r>
              <a:rPr lang="en-US" sz="1100" b="0" i="0" u="none" strike="noStrike" cap="none" dirty="0" err="1">
                <a:solidFill>
                  <a:srgbClr val="000000"/>
                </a:solidFill>
                <a:effectLst/>
                <a:latin typeface="Arial"/>
                <a:ea typeface="Arial"/>
                <a:cs typeface="Arial"/>
                <a:sym typeface="Arial"/>
              </a:rPr>
              <a:t>Healt</a:t>
            </a:r>
            <a:r>
              <a:rPr lang="en-US" sz="1100" b="0" i="0" u="none" strike="noStrike" cap="none" dirty="0">
                <a:solidFill>
                  <a:srgbClr val="000000"/>
                </a:solidFill>
                <a:effectLst/>
                <a:latin typeface="Arial"/>
                <a:ea typeface="Arial"/>
                <a:cs typeface="Arial"/>
                <a:sym typeface="Arial"/>
              </a:rPr>
              <a:t> center is located in university Campus,  in </a:t>
            </a:r>
            <a:r>
              <a:rPr lang="en-US" sz="1100" b="0" i="0" u="none" strike="noStrike" cap="none" dirty="0" err="1">
                <a:solidFill>
                  <a:srgbClr val="000000"/>
                </a:solidFill>
                <a:effectLst/>
                <a:latin typeface="Arial"/>
                <a:ea typeface="Arial"/>
                <a:cs typeface="Arial"/>
                <a:sym typeface="Arial"/>
              </a:rPr>
              <a:t>Limba</a:t>
            </a:r>
            <a:r>
              <a:rPr lang="en-US" sz="1100" b="0" i="0" u="none" strike="noStrike" cap="none" dirty="0">
                <a:solidFill>
                  <a:srgbClr val="000000"/>
                </a:solidFill>
                <a:effectLst/>
                <a:latin typeface="Arial"/>
                <a:ea typeface="Arial"/>
                <a:cs typeface="Arial"/>
                <a:sym typeface="Arial"/>
              </a:rPr>
              <a:t> building - walking distance from all your dorms</a:t>
            </a:r>
            <a:r>
              <a:rPr lang="pl-PL" dirty="0">
                <a:effectLst/>
              </a:rPr>
              <a:t> </a:t>
            </a:r>
            <a:endParaRPr lang="en-US" sz="1100" b="0" i="0" u="none" strike="noStrike" cap="none" dirty="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You can find us in the </a:t>
            </a:r>
            <a:r>
              <a:rPr lang="en-US" sz="1100" b="1" i="0" u="none" strike="noStrike" cap="none" dirty="0">
                <a:solidFill>
                  <a:srgbClr val="000000"/>
                </a:solidFill>
                <a:effectLst/>
                <a:latin typeface="Arial"/>
                <a:ea typeface="Arial"/>
                <a:cs typeface="Arial"/>
                <a:sym typeface="Arial"/>
              </a:rPr>
              <a:t>bottom left corner</a:t>
            </a:r>
            <a:r>
              <a:rPr lang="en-US" sz="1100" b="0" i="0" u="none" strike="noStrike" cap="none" dirty="0">
                <a:solidFill>
                  <a:srgbClr val="000000"/>
                </a:solidFill>
                <a:effectLst/>
                <a:latin typeface="Arial"/>
                <a:ea typeface="Arial"/>
                <a:cs typeface="Arial"/>
                <a:sym typeface="Arial"/>
              </a:rPr>
              <a:t> of map of our campus </a:t>
            </a:r>
            <a:endParaRPr lang="pl-PL" sz="1100" b="0" i="0" u="none" strike="noStrike" cap="none" dirty="0">
              <a:solidFill>
                <a:srgbClr val="000000"/>
              </a:solidFill>
              <a:effectLst/>
              <a:latin typeface="Arial"/>
              <a:ea typeface="Arial"/>
              <a:cs typeface="Arial"/>
              <a:sym typeface="Arial"/>
            </a:endParaRPr>
          </a:p>
          <a:p>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3151308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2d05592bf_2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72d05592bf_2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pl-PL" sz="1100" b="0" i="0" u="none" strike="noStrike" cap="none" dirty="0" err="1">
                <a:solidFill>
                  <a:srgbClr val="000000"/>
                </a:solidFill>
                <a:effectLst/>
                <a:latin typeface="Arial"/>
                <a:ea typeface="Arial"/>
                <a:cs typeface="Arial"/>
                <a:sym typeface="Arial"/>
              </a:rPr>
              <a:t>When</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you</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wake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up</a:t>
            </a:r>
            <a:r>
              <a:rPr lang="pl-PL" sz="1100" b="0" i="0" u="none" strike="noStrike" cap="none" dirty="0">
                <a:solidFill>
                  <a:srgbClr val="000000"/>
                </a:solidFill>
                <a:effectLst/>
                <a:latin typeface="Arial"/>
                <a:ea typeface="Arial"/>
                <a:cs typeface="Arial"/>
                <a:sym typeface="Arial"/>
              </a:rPr>
              <a:t> in the </a:t>
            </a:r>
            <a:r>
              <a:rPr lang="pl-PL" sz="1100" b="0" i="0" u="none" strike="noStrike" cap="none" dirty="0" err="1">
                <a:solidFill>
                  <a:srgbClr val="000000"/>
                </a:solidFill>
                <a:effectLst/>
                <a:latin typeface="Arial"/>
                <a:ea typeface="Arial"/>
                <a:cs typeface="Arial"/>
                <a:sym typeface="Arial"/>
              </a:rPr>
              <a:t>morning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if</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you</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are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feeling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poorly</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just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call</a:t>
            </a:r>
            <a:r>
              <a:rPr lang="pl-PL" sz="1100" b="0" i="0" u="none" strike="noStrike" cap="none" dirty="0">
                <a:solidFill>
                  <a:srgbClr val="000000"/>
                </a:solidFill>
                <a:effectLst/>
                <a:latin typeface="Arial"/>
                <a:ea typeface="Arial"/>
                <a:cs typeface="Arial"/>
                <a:sym typeface="Arial"/>
              </a:rPr>
              <a:t> the </a:t>
            </a:r>
            <a:r>
              <a:rPr lang="pl-PL" sz="1100" b="0" i="0" u="none" strike="noStrike" cap="none" dirty="0" err="1">
                <a:solidFill>
                  <a:srgbClr val="000000"/>
                </a:solidFill>
                <a:effectLst/>
                <a:latin typeface="Arial"/>
                <a:ea typeface="Arial"/>
                <a:cs typeface="Arial"/>
                <a:sym typeface="Arial"/>
              </a:rPr>
              <a:t>reseption</a:t>
            </a:r>
            <a:r>
              <a:rPr lang="pl-PL" sz="1100" b="0" i="0" u="none" strike="noStrike" cap="none" dirty="0">
                <a:solidFill>
                  <a:srgbClr val="000000"/>
                </a:solidFill>
                <a:effectLst/>
                <a:latin typeface="Arial"/>
                <a:ea typeface="Arial"/>
                <a:cs typeface="Arial"/>
                <a:sym typeface="Arial"/>
              </a:rPr>
              <a:t>  and </a:t>
            </a:r>
            <a:r>
              <a:rPr lang="pl-PL" sz="1100" b="0" i="0" u="none" strike="noStrike" cap="none" dirty="0" err="1">
                <a:solidFill>
                  <a:srgbClr val="000000"/>
                </a:solidFill>
                <a:effectLst/>
                <a:latin typeface="Arial"/>
                <a:ea typeface="Arial"/>
                <a:cs typeface="Arial"/>
                <a:sym typeface="Arial"/>
              </a:rPr>
              <a:t>schedule</a:t>
            </a:r>
            <a:r>
              <a:rPr lang="pl-PL" sz="1100" b="0" i="0" u="none" strike="noStrike" cap="none" dirty="0">
                <a:solidFill>
                  <a:srgbClr val="000000"/>
                </a:solidFill>
                <a:effectLst/>
                <a:latin typeface="Arial"/>
                <a:ea typeface="Arial"/>
                <a:cs typeface="Arial"/>
                <a:sym typeface="Arial"/>
              </a:rPr>
              <a:t> the </a:t>
            </a:r>
            <a:r>
              <a:rPr lang="pl-PL" sz="1100" b="0" i="0" u="none" strike="noStrike" cap="none" dirty="0" err="1">
                <a:solidFill>
                  <a:srgbClr val="000000"/>
                </a:solidFill>
                <a:effectLst/>
                <a:latin typeface="Arial"/>
                <a:ea typeface="Arial"/>
                <a:cs typeface="Arial"/>
                <a:sym typeface="Arial"/>
              </a:rPr>
              <a:t>appointment</a:t>
            </a:r>
            <a:r>
              <a:rPr lang="pl-PL" sz="1100" b="0" i="0" u="none" strike="noStrike" cap="none" dirty="0">
                <a:solidFill>
                  <a:srgbClr val="000000"/>
                </a:solidFill>
                <a:effectLst/>
                <a:latin typeface="Arial"/>
                <a:ea typeface="Arial"/>
                <a:cs typeface="Arial"/>
                <a:sym typeface="Arial"/>
              </a:rPr>
              <a:t> </a:t>
            </a:r>
          </a:p>
          <a:p>
            <a:endParaRPr lang="pl-PL" sz="1100" b="0" i="0" u="none" strike="noStrike" cap="none" dirty="0">
              <a:solidFill>
                <a:srgbClr val="000000"/>
              </a:solidFill>
              <a:effectLst/>
              <a:latin typeface="Arial"/>
              <a:ea typeface="Arial"/>
              <a:cs typeface="Arial"/>
              <a:sym typeface="Arial"/>
            </a:endParaRPr>
          </a:p>
          <a:p>
            <a:r>
              <a:rPr lang="pl-PL" sz="1100" b="0" i="0" u="none" strike="noStrike" cap="none" dirty="0">
                <a:solidFill>
                  <a:srgbClr val="000000"/>
                </a:solidFill>
                <a:effectLst/>
                <a:latin typeface="Arial"/>
                <a:ea typeface="Arial"/>
                <a:cs typeface="Arial"/>
                <a:sym typeface="Arial"/>
              </a:rPr>
              <a:t>to  </a:t>
            </a:r>
            <a:r>
              <a:rPr lang="pl-PL" sz="1100" b="0" i="0" u="none" strike="noStrike" cap="none" dirty="0" err="1">
                <a:solidFill>
                  <a:srgbClr val="000000"/>
                </a:solidFill>
                <a:effectLst/>
                <a:latin typeface="Arial"/>
                <a:ea typeface="Arial"/>
                <a:cs typeface="Arial"/>
                <a:sym typeface="Arial"/>
              </a:rPr>
              <a:t>have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visit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at</a:t>
            </a:r>
            <a:r>
              <a:rPr lang="pl-PL" sz="1100" b="0" i="0" u="none" strike="noStrike" cap="none" dirty="0">
                <a:solidFill>
                  <a:srgbClr val="000000"/>
                </a:solidFill>
                <a:effectLst/>
                <a:latin typeface="Arial"/>
                <a:ea typeface="Arial"/>
                <a:cs typeface="Arial"/>
                <a:sym typeface="Arial"/>
              </a:rPr>
              <a:t> the  same </a:t>
            </a:r>
            <a:r>
              <a:rPr lang="pl-PL" sz="1100" b="0" i="0" u="none" strike="noStrike" cap="none" dirty="0" err="1">
                <a:solidFill>
                  <a:srgbClr val="000000"/>
                </a:solidFill>
                <a:effectLst/>
                <a:latin typeface="Arial"/>
                <a:ea typeface="Arial"/>
                <a:cs typeface="Arial"/>
                <a:sym typeface="Arial"/>
              </a:rPr>
              <a:t>day</a:t>
            </a:r>
            <a:r>
              <a:rPr lang="pl-PL" sz="1100" b="0" i="0" u="none" strike="noStrike" cap="none" dirty="0">
                <a:solidFill>
                  <a:srgbClr val="000000"/>
                </a:solidFill>
                <a:effectLst/>
                <a:latin typeface="Arial"/>
                <a:ea typeface="Arial"/>
                <a:cs typeface="Arial"/>
                <a:sym typeface="Arial"/>
              </a:rPr>
              <a:t> we </a:t>
            </a:r>
            <a:r>
              <a:rPr lang="pl-PL" sz="1100" b="0" i="0" u="none" strike="noStrike" cap="none" dirty="0" err="1">
                <a:solidFill>
                  <a:srgbClr val="000000"/>
                </a:solidFill>
                <a:effectLst/>
                <a:latin typeface="Arial"/>
                <a:ea typeface="Arial"/>
                <a:cs typeface="Arial"/>
                <a:sym typeface="Arial"/>
              </a:rPr>
              <a:t>encourage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you</a:t>
            </a:r>
            <a:r>
              <a:rPr lang="pl-PL" sz="1100" b="0" i="0" u="none" strike="noStrike" cap="none" dirty="0">
                <a:solidFill>
                  <a:srgbClr val="000000"/>
                </a:solidFill>
                <a:effectLst/>
                <a:latin typeface="Arial"/>
                <a:ea typeface="Arial"/>
                <a:cs typeface="Arial"/>
                <a:sym typeface="Arial"/>
              </a:rPr>
              <a:t> to do </a:t>
            </a:r>
            <a:r>
              <a:rPr lang="pl-PL" sz="1100" b="0" i="0" u="none" strike="noStrike" cap="none" dirty="0" err="1">
                <a:solidFill>
                  <a:srgbClr val="000000"/>
                </a:solidFill>
                <a:effectLst/>
                <a:latin typeface="Arial"/>
                <a:ea typeface="Arial"/>
                <a:cs typeface="Arial"/>
                <a:sym typeface="Arial"/>
              </a:rPr>
              <a:t>that</a:t>
            </a:r>
            <a:r>
              <a:rPr lang="pl-PL" sz="1100" b="0" i="0" u="none" strike="noStrike" cap="none" dirty="0">
                <a:solidFill>
                  <a:srgbClr val="000000"/>
                </a:solidFill>
                <a:effectLst/>
                <a:latin typeface="Arial"/>
                <a:ea typeface="Arial"/>
                <a:cs typeface="Arial"/>
                <a:sym typeface="Arial"/>
              </a:rPr>
              <a:t> as </a:t>
            </a:r>
            <a:r>
              <a:rPr lang="pl-PL" sz="1100" b="0" i="0" u="none" strike="noStrike" cap="none" dirty="0" err="1">
                <a:solidFill>
                  <a:srgbClr val="000000"/>
                </a:solidFill>
                <a:effectLst/>
                <a:latin typeface="Arial"/>
                <a:ea typeface="Arial"/>
                <a:cs typeface="Arial"/>
                <a:sym typeface="Arial"/>
              </a:rPr>
              <a:t>early</a:t>
            </a:r>
            <a:r>
              <a:rPr lang="pl-PL" sz="1100" b="0" i="0" u="none" strike="noStrike" cap="none" dirty="0">
                <a:solidFill>
                  <a:srgbClr val="000000"/>
                </a:solidFill>
                <a:effectLst/>
                <a:latin typeface="Arial"/>
                <a:ea typeface="Arial"/>
                <a:cs typeface="Arial"/>
                <a:sym typeface="Arial"/>
              </a:rPr>
              <a:t> in the </a:t>
            </a:r>
            <a:r>
              <a:rPr lang="pl-PL" sz="1100" b="0" i="0" u="none" strike="noStrike" cap="none" dirty="0" err="1">
                <a:solidFill>
                  <a:srgbClr val="000000"/>
                </a:solidFill>
                <a:effectLst/>
                <a:latin typeface="Arial"/>
                <a:ea typeface="Arial"/>
                <a:cs typeface="Arial"/>
                <a:sym typeface="Arial"/>
              </a:rPr>
              <a:t>day</a:t>
            </a:r>
            <a:r>
              <a:rPr lang="pl-PL" sz="1100" b="0" i="0" u="none" strike="noStrike" cap="none" dirty="0">
                <a:solidFill>
                  <a:srgbClr val="000000"/>
                </a:solidFill>
                <a:effectLst/>
                <a:latin typeface="Arial"/>
                <a:ea typeface="Arial"/>
                <a:cs typeface="Arial"/>
                <a:sym typeface="Arial"/>
              </a:rPr>
              <a:t> as </a:t>
            </a:r>
            <a:r>
              <a:rPr lang="pl-PL" sz="1100" b="0" i="0" u="none" strike="noStrike" cap="none" dirty="0" err="1">
                <a:solidFill>
                  <a:srgbClr val="000000"/>
                </a:solidFill>
                <a:effectLst/>
                <a:latin typeface="Arial"/>
                <a:ea typeface="Arial"/>
                <a:cs typeface="Arial"/>
                <a:sym typeface="Arial"/>
              </a:rPr>
              <a:t>possible</a:t>
            </a:r>
            <a:r>
              <a:rPr lang="pl-PL" sz="1100" b="0" i="0" u="none" strike="noStrike" cap="none" dirty="0">
                <a:solidFill>
                  <a:srgbClr val="000000"/>
                </a:solidFill>
                <a:effectLst/>
                <a:latin typeface="Arial"/>
                <a:ea typeface="Arial"/>
                <a:cs typeface="Arial"/>
                <a:sym typeface="Arial"/>
              </a:rPr>
              <a:t> </a:t>
            </a:r>
          </a:p>
          <a:p>
            <a:endParaRPr lang="pl-PL" sz="1100" b="0" i="0" u="none" strike="noStrike" cap="none" dirty="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pl-PL" sz="1100" b="0" i="0" u="none" strike="noStrike" cap="none" dirty="0" err="1">
                <a:solidFill>
                  <a:srgbClr val="000000"/>
                </a:solidFill>
                <a:effectLst/>
                <a:latin typeface="Arial"/>
                <a:ea typeface="Arial"/>
                <a:cs typeface="Arial"/>
                <a:sym typeface="Arial"/>
              </a:rPr>
              <a:t>Getting</a:t>
            </a:r>
            <a:r>
              <a:rPr lang="pl-PL" sz="1100" b="0" i="0" u="none" strike="noStrike" cap="none" dirty="0">
                <a:solidFill>
                  <a:srgbClr val="000000"/>
                </a:solidFill>
                <a:effectLst/>
                <a:latin typeface="Arial"/>
                <a:ea typeface="Arial"/>
                <a:cs typeface="Arial"/>
                <a:sym typeface="Arial"/>
              </a:rPr>
              <a:t> a same-</a:t>
            </a:r>
            <a:r>
              <a:rPr lang="pl-PL" sz="1100" b="0" i="0" u="none" strike="noStrike" cap="none" dirty="0" err="1">
                <a:solidFill>
                  <a:srgbClr val="000000"/>
                </a:solidFill>
                <a:effectLst/>
                <a:latin typeface="Arial"/>
                <a:ea typeface="Arial"/>
                <a:cs typeface="Arial"/>
                <a:sym typeface="Arial"/>
              </a:rPr>
              <a:t>day</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appointment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depends</a:t>
            </a:r>
            <a:r>
              <a:rPr lang="pl-PL" sz="1100" b="0" i="0" u="none" strike="noStrike" cap="none" dirty="0">
                <a:solidFill>
                  <a:srgbClr val="000000"/>
                </a:solidFill>
                <a:effectLst/>
                <a:latin typeface="Arial"/>
                <a:ea typeface="Arial"/>
                <a:cs typeface="Arial"/>
                <a:sym typeface="Arial"/>
              </a:rPr>
              <a:t> on the </a:t>
            </a:r>
            <a:r>
              <a:rPr lang="pl-PL" sz="1100" b="0" i="0" u="none" strike="noStrike" cap="none" dirty="0" err="1">
                <a:solidFill>
                  <a:srgbClr val="000000"/>
                </a:solidFill>
                <a:effectLst/>
                <a:latin typeface="Arial"/>
                <a:ea typeface="Arial"/>
                <a:cs typeface="Arial"/>
                <a:sym typeface="Arial"/>
              </a:rPr>
              <a:t>availability</a:t>
            </a:r>
            <a:r>
              <a:rPr lang="pl-PL" sz="1100" b="0" i="0" u="none" strike="noStrike" cap="none" dirty="0">
                <a:solidFill>
                  <a:srgbClr val="000000"/>
                </a:solidFill>
                <a:effectLst/>
                <a:latin typeface="Arial"/>
                <a:ea typeface="Arial"/>
                <a:cs typeface="Arial"/>
                <a:sym typeface="Arial"/>
              </a:rPr>
              <a:t> of the </a:t>
            </a:r>
            <a:r>
              <a:rPr lang="pl-PL" sz="1100" b="0" i="0" u="none" strike="noStrike" cap="none" dirty="0" err="1">
                <a:solidFill>
                  <a:srgbClr val="000000"/>
                </a:solidFill>
                <a:effectLst/>
                <a:latin typeface="Arial"/>
                <a:ea typeface="Arial"/>
                <a:cs typeface="Arial"/>
                <a:sym typeface="Arial"/>
              </a:rPr>
              <a:t>doctors</a:t>
            </a:r>
            <a:r>
              <a:rPr lang="pl-PL" sz="1100" b="0" i="0" u="none" strike="noStrike" cap="none" dirty="0">
                <a:solidFill>
                  <a:srgbClr val="000000"/>
                </a:solidFill>
                <a:effectLst/>
                <a:latin typeface="Arial"/>
                <a:ea typeface="Arial"/>
                <a:cs typeface="Arial"/>
                <a:sym typeface="Arial"/>
              </a:rPr>
              <a:t> and </a:t>
            </a:r>
            <a:r>
              <a:rPr lang="pl-PL" sz="1100" b="0" i="0" u="none" strike="noStrike" cap="none" dirty="0" err="1">
                <a:solidFill>
                  <a:srgbClr val="000000"/>
                </a:solidFill>
                <a:effectLst/>
                <a:latin typeface="Arial"/>
                <a:ea typeface="Arial"/>
                <a:cs typeface="Arial"/>
                <a:sym typeface="Arial"/>
              </a:rPr>
              <a:t>nurses</a:t>
            </a:r>
            <a:r>
              <a:rPr lang="pl-PL" sz="1100" b="0" i="0" u="none" strike="noStrike" cap="none" dirty="0">
                <a:solidFill>
                  <a:srgbClr val="000000"/>
                </a:solidFill>
                <a:effectLst/>
                <a:latin typeface="Arial"/>
                <a:ea typeface="Arial"/>
                <a:cs typeface="Arial"/>
                <a:sym typeface="Arial"/>
              </a:rPr>
              <a:t>. </a:t>
            </a:r>
          </a:p>
          <a:p>
            <a:endParaRPr lang="pl-PL" sz="1100" b="1" i="0" u="none" strike="noStrike" cap="none" dirty="0">
              <a:solidFill>
                <a:srgbClr val="000000"/>
              </a:solidFill>
              <a:effectLst/>
              <a:latin typeface="Arial"/>
              <a:ea typeface="Arial"/>
              <a:cs typeface="Arial"/>
              <a:sym typeface="Arial"/>
            </a:endParaRPr>
          </a:p>
          <a:p>
            <a:r>
              <a:rPr lang="en-US" sz="1100" b="0" i="0" u="none" strike="noStrike" cap="none" dirty="0">
                <a:solidFill>
                  <a:srgbClr val="000000"/>
                </a:solidFill>
                <a:effectLst/>
                <a:latin typeface="Arial"/>
                <a:ea typeface="Arial"/>
                <a:cs typeface="Arial"/>
                <a:sym typeface="Arial"/>
              </a:rPr>
              <a:t>Now We </a:t>
            </a:r>
            <a:r>
              <a:rPr lang="pl-PL" sz="1100" b="0" i="0" u="none" strike="noStrike" cap="none" dirty="0" err="1">
                <a:solidFill>
                  <a:srgbClr val="000000"/>
                </a:solidFill>
                <a:effectLst/>
                <a:latin typeface="Arial"/>
                <a:ea typeface="Arial"/>
                <a:cs typeface="Arial"/>
                <a:sym typeface="Arial"/>
              </a:rPr>
              <a:t>offer</a:t>
            </a:r>
            <a:r>
              <a:rPr lang="pl-PL"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a hybrid service model of</a:t>
            </a:r>
            <a:r>
              <a:rPr lang="pl-PL"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rPr>
              <a:t>in-person and virtual visits, depending on the type of service</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pl-PL" sz="1100" b="0" i="0" u="none" strike="noStrike" cap="none" dirty="0">
                <a:solidFill>
                  <a:srgbClr val="000000"/>
                </a:solidFill>
                <a:effectLst/>
                <a:latin typeface="Arial"/>
                <a:ea typeface="Arial"/>
                <a:cs typeface="Arial"/>
                <a:sym typeface="Arial"/>
              </a:rPr>
              <a:t>Telephone </a:t>
            </a:r>
            <a:r>
              <a:rPr lang="pl-PL" sz="1100" b="0" i="0" u="none" strike="noStrike" cap="none" dirty="0" err="1">
                <a:solidFill>
                  <a:srgbClr val="000000"/>
                </a:solidFill>
                <a:effectLst/>
                <a:latin typeface="Arial"/>
                <a:ea typeface="Arial"/>
                <a:cs typeface="Arial"/>
                <a:sym typeface="Arial"/>
              </a:rPr>
              <a:t>or</a:t>
            </a:r>
            <a:r>
              <a:rPr lang="pl-PL" sz="1100" b="0" i="0" u="none" strike="noStrike" cap="none" dirty="0">
                <a:solidFill>
                  <a:srgbClr val="000000"/>
                </a:solidFill>
                <a:effectLst/>
                <a:latin typeface="Arial"/>
                <a:ea typeface="Arial"/>
                <a:cs typeface="Arial"/>
                <a:sym typeface="Arial"/>
              </a:rPr>
              <a:t> video </a:t>
            </a:r>
            <a:r>
              <a:rPr lang="pl-PL" sz="1100" b="0" i="0" u="none" strike="noStrike" cap="none" dirty="0" err="1">
                <a:solidFill>
                  <a:srgbClr val="000000"/>
                </a:solidFill>
                <a:effectLst/>
                <a:latin typeface="Arial"/>
                <a:ea typeface="Arial"/>
                <a:cs typeface="Arial"/>
                <a:sym typeface="Arial"/>
              </a:rPr>
              <a:t>appointments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are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offered</a:t>
            </a:r>
            <a:r>
              <a:rPr lang="pl-PL" sz="1100" b="0" i="0" u="none" strike="noStrike" cap="none" dirty="0">
                <a:solidFill>
                  <a:srgbClr val="000000"/>
                </a:solidFill>
                <a:effectLst/>
                <a:latin typeface="Arial"/>
                <a:ea typeface="Arial"/>
                <a:cs typeface="Arial"/>
                <a:sym typeface="Arial"/>
              </a:rPr>
              <a:t> </a:t>
            </a:r>
            <a:r>
              <a:rPr lang="pl-PL" sz="1100" b="1" i="0" u="none" strike="noStrike" cap="none" dirty="0">
                <a:solidFill>
                  <a:srgbClr val="000000"/>
                </a:solidFill>
                <a:effectLst/>
                <a:latin typeface="Arial"/>
                <a:ea typeface="Arial"/>
                <a:cs typeface="Arial"/>
                <a:sym typeface="Arial"/>
              </a:rPr>
              <a:t>on </a:t>
            </a:r>
            <a:r>
              <a:rPr lang="pl-PL" sz="1100" b="1" i="0" u="none" strike="noStrike" cap="none" dirty="0" err="1">
                <a:solidFill>
                  <a:srgbClr val="000000"/>
                </a:solidFill>
                <a:effectLst/>
                <a:latin typeface="Arial"/>
                <a:ea typeface="Arial"/>
                <a:cs typeface="Arial"/>
                <a:sym typeface="Arial"/>
              </a:rPr>
              <a:t>week</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days</a:t>
            </a:r>
            <a:r>
              <a:rPr lang="pl-PL" sz="1100" b="1" i="0" u="none" strike="noStrike" cap="none" dirty="0">
                <a:solidFill>
                  <a:srgbClr val="000000"/>
                </a:solidFill>
                <a:effectLst/>
                <a:latin typeface="Arial"/>
                <a:ea typeface="Arial"/>
                <a:cs typeface="Arial"/>
                <a:sym typeface="Arial"/>
              </a:rPr>
              <a:t> </a:t>
            </a:r>
            <a:r>
              <a:rPr lang="pl-PL" sz="1100" b="0" i="0" u="none" strike="noStrike" cap="none" dirty="0">
                <a:solidFill>
                  <a:srgbClr val="000000"/>
                </a:solidFill>
                <a:effectLst/>
                <a:latin typeface="Arial"/>
                <a:ea typeface="Arial"/>
                <a:cs typeface="Arial"/>
                <a:sym typeface="Arial"/>
              </a:rPr>
              <a:t>. A </a:t>
            </a:r>
            <a:r>
              <a:rPr lang="pl-PL" sz="1100" b="0" i="0" u="none" strike="noStrike" cap="none" dirty="0" err="1">
                <a:solidFill>
                  <a:srgbClr val="000000"/>
                </a:solidFill>
                <a:effectLst/>
                <a:latin typeface="Arial"/>
                <a:ea typeface="Arial"/>
                <a:cs typeface="Arial"/>
                <a:sym typeface="Arial"/>
              </a:rPr>
              <a:t>doctor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will</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call</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you</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back</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will</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give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recomendation</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or</a:t>
            </a:r>
            <a:r>
              <a:rPr lang="pl-PL" sz="1100" b="0" i="0" u="none" strike="noStrike" cap="none" dirty="0">
                <a:solidFill>
                  <a:srgbClr val="000000"/>
                </a:solidFill>
                <a:effectLst/>
                <a:latin typeface="Arial"/>
                <a:ea typeface="Arial"/>
                <a:cs typeface="Arial"/>
                <a:sym typeface="Arial"/>
              </a:rPr>
              <a:t> ,  </a:t>
            </a:r>
            <a:r>
              <a:rPr lang="pl-PL" sz="1100" b="0" i="0" u="none" strike="noStrike" cap="none" dirty="0" err="1">
                <a:solidFill>
                  <a:srgbClr val="000000"/>
                </a:solidFill>
                <a:effectLst/>
                <a:latin typeface="Arial"/>
                <a:ea typeface="Arial"/>
                <a:cs typeface="Arial"/>
                <a:sym typeface="Arial"/>
              </a:rPr>
              <a:t>if</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necessary</a:t>
            </a:r>
            <a:r>
              <a:rPr lang="pl-PL" sz="1100" b="0" i="0" u="none" strike="noStrike" cap="none" dirty="0">
                <a:solidFill>
                  <a:srgbClr val="000000"/>
                </a:solidFill>
                <a:effectLst/>
                <a:latin typeface="Arial"/>
                <a:ea typeface="Arial"/>
                <a:cs typeface="Arial"/>
                <a:sym typeface="Arial"/>
              </a:rPr>
              <a:t>, he </a:t>
            </a:r>
            <a:r>
              <a:rPr lang="pl-PL" sz="1100" b="0" i="0" u="none" strike="noStrike" cap="none" dirty="0" err="1">
                <a:solidFill>
                  <a:srgbClr val="000000"/>
                </a:solidFill>
                <a:effectLst/>
                <a:latin typeface="Arial"/>
                <a:ea typeface="Arial"/>
                <a:cs typeface="Arial"/>
                <a:sym typeface="Arial"/>
              </a:rPr>
              <a:t>may</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advise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you</a:t>
            </a:r>
            <a:r>
              <a:rPr lang="pl-PL" sz="1100" b="0" i="0" u="none" strike="noStrike" cap="none" dirty="0">
                <a:solidFill>
                  <a:srgbClr val="000000"/>
                </a:solidFill>
                <a:effectLst/>
                <a:latin typeface="Arial"/>
                <a:ea typeface="Arial"/>
                <a:cs typeface="Arial"/>
                <a:sym typeface="Arial"/>
              </a:rPr>
              <a:t> to </a:t>
            </a:r>
            <a:r>
              <a:rPr lang="pl-PL" sz="1100" b="0" i="0" u="none" strike="noStrike" cap="none" dirty="0" err="1">
                <a:solidFill>
                  <a:srgbClr val="000000"/>
                </a:solidFill>
                <a:effectLst/>
                <a:latin typeface="Arial"/>
                <a:ea typeface="Arial"/>
                <a:cs typeface="Arial"/>
                <a:sym typeface="Arial"/>
              </a:rPr>
              <a:t>come</a:t>
            </a:r>
            <a:r>
              <a:rPr lang="pl-PL" sz="1100" b="0" i="0" u="none" strike="noStrike" cap="none" dirty="0">
                <a:solidFill>
                  <a:srgbClr val="000000"/>
                </a:solidFill>
                <a:effectLst/>
                <a:latin typeface="Arial"/>
                <a:ea typeface="Arial"/>
                <a:cs typeface="Arial"/>
                <a:sym typeface="Arial"/>
              </a:rPr>
              <a:t> to the </a:t>
            </a:r>
            <a:r>
              <a:rPr lang="pl-PL" sz="1100" b="0" i="0" u="none" strike="noStrike" cap="none" dirty="0" err="1">
                <a:solidFill>
                  <a:srgbClr val="000000"/>
                </a:solidFill>
                <a:effectLst/>
                <a:latin typeface="Arial"/>
                <a:ea typeface="Arial"/>
                <a:cs typeface="Arial"/>
                <a:sym typeface="Arial"/>
              </a:rPr>
              <a:t>centre</a:t>
            </a:r>
            <a:r>
              <a:rPr lang="pl-PL" sz="1100" b="0" i="0" u="none" strike="noStrike" cap="none" dirty="0">
                <a:solidFill>
                  <a:srgbClr val="000000"/>
                </a:solidFill>
                <a:effectLst/>
                <a:latin typeface="Arial"/>
                <a:ea typeface="Arial"/>
                <a:cs typeface="Arial"/>
                <a:sym typeface="Arial"/>
              </a:rPr>
              <a:t>. </a:t>
            </a:r>
            <a:endParaRPr lang="en-US" sz="1100" b="0" i="0" u="none" strike="noStrike" cap="none" dirty="0">
              <a:solidFill>
                <a:srgbClr val="000000"/>
              </a:solidFill>
              <a:effectLst/>
              <a:latin typeface="Arial"/>
              <a:ea typeface="Arial"/>
              <a:cs typeface="Arial"/>
              <a:sym typeface="Arial"/>
            </a:endParaRPr>
          </a:p>
          <a:p>
            <a:endParaRPr lang="en-US" sz="1100" b="0" i="0" u="none" strike="noStrike" cap="none" dirty="0">
              <a:solidFill>
                <a:srgbClr val="000000"/>
              </a:solidFill>
              <a:effectLst/>
              <a:latin typeface="Arial"/>
              <a:ea typeface="Arial"/>
              <a:cs typeface="Arial"/>
              <a:sym typeface="Arial"/>
            </a:endParaRPr>
          </a:p>
          <a:p>
            <a:r>
              <a:rPr lang="pl-PL" sz="1100" b="0" i="0" u="none" strike="noStrike" cap="none" dirty="0" err="1">
                <a:solidFill>
                  <a:srgbClr val="000000"/>
                </a:solidFill>
                <a:effectLst/>
                <a:latin typeface="Arial"/>
                <a:ea typeface="Arial"/>
                <a:cs typeface="Arial"/>
                <a:sym typeface="Arial"/>
              </a:rPr>
              <a:t>Please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call</a:t>
            </a:r>
            <a:r>
              <a:rPr lang="pl-PL" sz="1100" b="0" i="0" u="none" strike="noStrike" cap="none" dirty="0">
                <a:solidFill>
                  <a:srgbClr val="000000"/>
                </a:solidFill>
                <a:effectLst/>
                <a:latin typeface="Arial"/>
                <a:ea typeface="Arial"/>
                <a:cs typeface="Arial"/>
                <a:sym typeface="Arial"/>
              </a:rPr>
              <a:t>  the </a:t>
            </a:r>
            <a:r>
              <a:rPr lang="pl-PL" sz="1100" b="0" i="0" u="none" strike="noStrike" cap="none" dirty="0" err="1">
                <a:solidFill>
                  <a:srgbClr val="000000"/>
                </a:solidFill>
                <a:effectLst/>
                <a:latin typeface="Arial"/>
                <a:ea typeface="Arial"/>
                <a:cs typeface="Arial"/>
                <a:sym typeface="Arial"/>
              </a:rPr>
              <a:t>surgery</a:t>
            </a:r>
            <a:r>
              <a:rPr lang="pl-PL" sz="1100" b="0" i="0" u="none" strike="noStrike" cap="none" dirty="0">
                <a:solidFill>
                  <a:srgbClr val="000000"/>
                </a:solidFill>
                <a:effectLst/>
                <a:latin typeface="Arial"/>
                <a:ea typeface="Arial"/>
                <a:cs typeface="Arial"/>
                <a:sym typeface="Arial"/>
              </a:rPr>
              <a:t> on </a:t>
            </a:r>
            <a:r>
              <a:rPr lang="pl-PL" sz="1100" b="1" i="0" u="none" strike="noStrike" cap="none" dirty="0">
                <a:solidFill>
                  <a:srgbClr val="000000"/>
                </a:solidFill>
                <a:effectLst/>
                <a:latin typeface="Arial"/>
                <a:ea typeface="Arial"/>
                <a:cs typeface="Arial"/>
                <a:sym typeface="Arial"/>
              </a:rPr>
              <a:t>22 5931430</a:t>
            </a:r>
            <a:r>
              <a:rPr lang="pl-PL" sz="1100" b="0" i="0" u="none" strike="noStrike" cap="none" dirty="0">
                <a:solidFill>
                  <a:srgbClr val="000000"/>
                </a:solidFill>
                <a:effectLst/>
                <a:latin typeface="Arial"/>
                <a:ea typeface="Arial"/>
                <a:cs typeface="Arial"/>
                <a:sym typeface="Arial"/>
              </a:rPr>
              <a:t> to </a:t>
            </a:r>
            <a:r>
              <a:rPr lang="pl-PL" sz="1100" b="0" i="0" u="none" strike="noStrike" cap="none" dirty="0" err="1">
                <a:solidFill>
                  <a:srgbClr val="000000"/>
                </a:solidFill>
                <a:effectLst/>
                <a:latin typeface="Arial"/>
                <a:ea typeface="Arial"/>
                <a:cs typeface="Arial"/>
                <a:sym typeface="Arial"/>
              </a:rPr>
              <a:t>book</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an</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appointment</a:t>
            </a:r>
            <a:r>
              <a:rPr lang="pl-PL" sz="1100" b="0" i="0" u="none" strike="noStrike" cap="none" dirty="0">
                <a:solidFill>
                  <a:srgbClr val="000000"/>
                </a:solidFill>
                <a:effectLst/>
                <a:latin typeface="Arial"/>
                <a:ea typeface="Arial"/>
                <a:cs typeface="Arial"/>
                <a:sym typeface="Arial"/>
              </a:rPr>
              <a:t> with a  </a:t>
            </a:r>
            <a:r>
              <a:rPr lang="pl-PL" sz="1100" b="0" i="0" u="none" strike="noStrike" cap="none" dirty="0" err="1">
                <a:solidFill>
                  <a:srgbClr val="000000"/>
                </a:solidFill>
                <a:effectLst/>
                <a:latin typeface="Arial"/>
                <a:ea typeface="Arial"/>
                <a:cs typeface="Arial"/>
                <a:sym typeface="Arial"/>
              </a:rPr>
              <a:t>doctor</a:t>
            </a:r>
            <a:r>
              <a:rPr lang="pl-PL" sz="1100" b="0" i="0" u="none" strike="noStrike" cap="none" dirty="0">
                <a:solidFill>
                  <a:srgbClr val="000000"/>
                </a:solidFill>
                <a:effectLst/>
                <a:latin typeface="Arial"/>
                <a:ea typeface="Arial"/>
                <a:cs typeface="Arial"/>
                <a:sym typeface="Arial"/>
              </a:rPr>
              <a:t>. </a:t>
            </a:r>
          </a:p>
          <a:p>
            <a:endParaRPr lang="pl-PL" sz="1100" b="0" i="0" u="none" strike="noStrike" cap="none" dirty="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pl-PL" sz="1100" b="0" i="0" u="none" strike="noStrike" cap="none" dirty="0">
                <a:solidFill>
                  <a:srgbClr val="000000"/>
                </a:solidFill>
                <a:effectLst/>
                <a:latin typeface="Arial"/>
                <a:ea typeface="Arial"/>
                <a:cs typeface="Arial"/>
                <a:sym typeface="Arial"/>
              </a:rPr>
              <a:t>Be </a:t>
            </a:r>
            <a:r>
              <a:rPr lang="pl-PL" sz="1100" b="1" i="0" u="none" strike="noStrike" cap="none" dirty="0" err="1">
                <a:solidFill>
                  <a:srgbClr val="000000"/>
                </a:solidFill>
                <a:effectLst/>
                <a:latin typeface="Arial"/>
                <a:ea typeface="Arial"/>
                <a:cs typeface="Arial"/>
                <a:sym typeface="Arial"/>
              </a:rPr>
              <a:t>prepared</a:t>
            </a:r>
            <a:r>
              <a:rPr lang="pl-PL" sz="1100" b="1"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couse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You</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may</a:t>
            </a:r>
            <a:r>
              <a:rPr lang="pl-PL" sz="1100" b="0" i="0" u="none" strike="noStrike" cap="none" dirty="0">
                <a:solidFill>
                  <a:srgbClr val="000000"/>
                </a:solidFill>
                <a:effectLst/>
                <a:latin typeface="Arial"/>
                <a:ea typeface="Arial"/>
                <a:cs typeface="Arial"/>
                <a:sym typeface="Arial"/>
              </a:rPr>
              <a:t> be </a:t>
            </a:r>
            <a:r>
              <a:rPr lang="pl-PL" sz="1100" b="0" i="0" u="none" strike="noStrike" cap="none" dirty="0" err="1">
                <a:solidFill>
                  <a:srgbClr val="000000"/>
                </a:solidFill>
                <a:effectLst/>
                <a:latin typeface="Arial"/>
                <a:ea typeface="Arial"/>
                <a:cs typeface="Arial"/>
                <a:sym typeface="Arial"/>
              </a:rPr>
              <a:t>asked</a:t>
            </a:r>
            <a:r>
              <a:rPr lang="pl-PL" sz="1100" b="0" i="0" u="none" strike="noStrike" cap="none" dirty="0">
                <a:solidFill>
                  <a:srgbClr val="000000"/>
                </a:solidFill>
                <a:effectLst/>
                <a:latin typeface="Arial"/>
                <a:ea typeface="Arial"/>
                <a:cs typeface="Arial"/>
                <a:sym typeface="Arial"/>
              </a:rPr>
              <a:t> to </a:t>
            </a:r>
            <a:r>
              <a:rPr lang="pl-PL" sz="1100" b="0" i="0" u="none" strike="noStrike" cap="none" dirty="0" err="1">
                <a:solidFill>
                  <a:srgbClr val="000000"/>
                </a:solidFill>
                <a:effectLst/>
                <a:latin typeface="Arial"/>
                <a:ea typeface="Arial"/>
                <a:cs typeface="Arial"/>
                <a:sym typeface="Arial"/>
              </a:rPr>
              <a:t>give</a:t>
            </a:r>
            <a:r>
              <a:rPr lang="pl-PL" sz="1100" b="0" i="0" u="none" strike="noStrike" cap="none" dirty="0">
                <a:solidFill>
                  <a:srgbClr val="000000"/>
                </a:solidFill>
                <a:effectLst/>
                <a:latin typeface="Arial"/>
                <a:ea typeface="Arial"/>
                <a:cs typeface="Arial"/>
                <a:sym typeface="Arial"/>
              </a:rPr>
              <a:t> the </a:t>
            </a:r>
            <a:r>
              <a:rPr lang="pl-PL" sz="1100" b="0" i="0" u="none" strike="noStrike" cap="none" dirty="0" err="1">
                <a:solidFill>
                  <a:srgbClr val="000000"/>
                </a:solidFill>
                <a:effectLst/>
                <a:latin typeface="Arial"/>
                <a:ea typeface="Arial"/>
                <a:cs typeface="Arial"/>
                <a:sym typeface="Arial"/>
              </a:rPr>
              <a:t>receptionist</a:t>
            </a:r>
            <a:r>
              <a:rPr lang="pl-PL" sz="1100" b="0" i="0" u="none" strike="noStrike" cap="none" dirty="0">
                <a:solidFill>
                  <a:srgbClr val="000000"/>
                </a:solidFill>
                <a:effectLst/>
                <a:latin typeface="Arial"/>
                <a:ea typeface="Arial"/>
                <a:cs typeface="Arial"/>
                <a:sym typeface="Arial"/>
              </a:rPr>
              <a:t> the </a:t>
            </a:r>
            <a:r>
              <a:rPr lang="pl-PL" sz="1100" b="0" i="0" u="none" strike="noStrike" cap="none" dirty="0" err="1">
                <a:solidFill>
                  <a:srgbClr val="000000"/>
                </a:solidFill>
                <a:effectLst/>
                <a:latin typeface="Arial"/>
                <a:ea typeface="Arial"/>
                <a:cs typeface="Arial"/>
                <a:sym typeface="Arial"/>
              </a:rPr>
              <a:t>reason</a:t>
            </a:r>
            <a:r>
              <a:rPr lang="pl-PL" sz="1100" b="0" i="0" u="none" strike="noStrike" cap="none" dirty="0">
                <a:solidFill>
                  <a:srgbClr val="000000"/>
                </a:solidFill>
                <a:effectLst/>
                <a:latin typeface="Arial"/>
                <a:ea typeface="Arial"/>
                <a:cs typeface="Arial"/>
                <a:sym typeface="Arial"/>
              </a:rPr>
              <a:t> for the </a:t>
            </a:r>
            <a:r>
              <a:rPr lang="pl-PL" sz="1100" b="0" i="0" u="none" strike="noStrike" cap="none" dirty="0" err="1">
                <a:solidFill>
                  <a:srgbClr val="000000"/>
                </a:solidFill>
                <a:effectLst/>
                <a:latin typeface="Arial"/>
                <a:ea typeface="Arial"/>
                <a:cs typeface="Arial"/>
                <a:sym typeface="Arial"/>
              </a:rPr>
              <a:t>appointment</a:t>
            </a:r>
            <a:r>
              <a:rPr lang="pl-PL" sz="1100" b="0" i="0" u="none" strike="noStrike" cap="none" dirty="0">
                <a:solidFill>
                  <a:srgbClr val="000000"/>
                </a:solidFill>
                <a:effectLst/>
                <a:latin typeface="Arial"/>
                <a:ea typeface="Arial"/>
                <a:cs typeface="Arial"/>
                <a:sym typeface="Arial"/>
              </a:rPr>
              <a:t> in order to be </a:t>
            </a:r>
            <a:r>
              <a:rPr lang="pl-PL" sz="1100" b="0" i="0" u="none" strike="noStrike" cap="none" dirty="0" err="1">
                <a:solidFill>
                  <a:srgbClr val="000000"/>
                </a:solidFill>
                <a:effectLst/>
                <a:latin typeface="Arial"/>
                <a:ea typeface="Arial"/>
                <a:cs typeface="Arial"/>
                <a:sym typeface="Arial"/>
              </a:rPr>
              <a:t>referred</a:t>
            </a:r>
            <a:r>
              <a:rPr lang="pl-PL" sz="1100" b="0" i="0" u="none" strike="noStrike" cap="none" dirty="0">
                <a:solidFill>
                  <a:srgbClr val="000000"/>
                </a:solidFill>
                <a:effectLst/>
                <a:latin typeface="Arial"/>
                <a:ea typeface="Arial"/>
                <a:cs typeface="Arial"/>
                <a:sym typeface="Arial"/>
              </a:rPr>
              <a:t> to the </a:t>
            </a:r>
            <a:r>
              <a:rPr lang="pl-PL" sz="1100" b="0" i="0" u="none" strike="noStrike" cap="none" dirty="0" err="1">
                <a:solidFill>
                  <a:srgbClr val="000000"/>
                </a:solidFill>
                <a:effectLst/>
                <a:latin typeface="Arial"/>
                <a:ea typeface="Arial"/>
                <a:cs typeface="Arial"/>
                <a:sym typeface="Arial"/>
              </a:rPr>
              <a:t>appropriate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doctor</a:t>
            </a:r>
            <a:r>
              <a:rPr lang="pl-PL" sz="1100" b="0" i="0" u="none" strike="noStrike" cap="none" dirty="0">
                <a:solidFill>
                  <a:srgbClr val="000000"/>
                </a:solidFill>
                <a:effectLst/>
                <a:latin typeface="Arial"/>
                <a:ea typeface="Arial"/>
                <a:cs typeface="Arial"/>
                <a:sym typeface="Arial"/>
              </a:rPr>
              <a:t>.</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pl-PL" sz="1100" b="0" i="0" u="none" strike="noStrike" cap="none" dirty="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pl-PL" sz="1100" b="1" i="0" u="none" strike="noStrike" cap="none" dirty="0" err="1">
                <a:solidFill>
                  <a:srgbClr val="000000"/>
                </a:solidFill>
                <a:effectLst/>
                <a:latin typeface="Arial"/>
                <a:ea typeface="Arial"/>
                <a:cs typeface="Arial"/>
                <a:sym typeface="Arial"/>
              </a:rPr>
              <a:t>Receptionists</a:t>
            </a:r>
            <a:r>
              <a:rPr lang="pl-PL" sz="1100" b="1" i="0" u="none" strike="noStrike" cap="none" dirty="0">
                <a:solidFill>
                  <a:srgbClr val="000000"/>
                </a:solidFill>
                <a:effectLst/>
                <a:latin typeface="Arial"/>
                <a:ea typeface="Arial"/>
                <a:cs typeface="Arial"/>
                <a:sym typeface="Arial"/>
              </a:rPr>
              <a:t> do not </a:t>
            </a:r>
            <a:r>
              <a:rPr lang="pl-PL" sz="1100" b="1" i="0" u="none" strike="noStrike" cap="none" dirty="0" err="1">
                <a:solidFill>
                  <a:srgbClr val="000000"/>
                </a:solidFill>
                <a:effectLst/>
                <a:latin typeface="Arial"/>
                <a:ea typeface="Arial"/>
                <a:cs typeface="Arial"/>
                <a:sym typeface="Arial"/>
              </a:rPr>
              <a:t>make</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clinical</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decisions</a:t>
            </a:r>
            <a:r>
              <a:rPr lang="pl-PL" sz="1100" b="0" i="0" u="none" strike="noStrike" cap="none" dirty="0">
                <a:solidFill>
                  <a:srgbClr val="000000"/>
                </a:solidFill>
                <a:effectLst/>
                <a:latin typeface="Arial"/>
                <a:ea typeface="Arial"/>
                <a:cs typeface="Arial"/>
                <a:sym typeface="Arial"/>
              </a:rPr>
              <a:t>!</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pl-PL" sz="1100" b="0" i="0" u="none" strike="noStrike" cap="none" dirty="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pl-PL" sz="1100" b="0" i="0" u="none" strike="noStrike" cap="none" dirty="0" err="1">
                <a:solidFill>
                  <a:srgbClr val="000000"/>
                </a:solidFill>
                <a:effectLst/>
                <a:latin typeface="Arial"/>
                <a:ea typeface="Arial"/>
                <a:cs typeface="Arial"/>
                <a:sym typeface="Arial"/>
              </a:rPr>
              <a:t>P</a:t>
            </a:r>
            <a:r>
              <a:rPr lang="pl-PL" sz="1100" b="1" i="0" u="none" strike="noStrike" cap="none" dirty="0" err="1">
                <a:solidFill>
                  <a:srgbClr val="FF0000"/>
                </a:solidFill>
                <a:effectLst/>
                <a:latin typeface="Arial"/>
                <a:ea typeface="Arial"/>
                <a:cs typeface="Arial"/>
                <a:sym typeface="Arial"/>
              </a:rPr>
              <a:t>ayment</a:t>
            </a:r>
            <a:endParaRPr lang="pl-PL" sz="1100" b="1" i="0" u="none" strike="noStrike" cap="none" dirty="0">
              <a:solidFill>
                <a:srgbClr val="FF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pl-PL" sz="1100" b="0" i="0" u="none" strike="noStrike" cap="none" dirty="0">
                <a:solidFill>
                  <a:srgbClr val="000000"/>
                </a:solidFill>
                <a:effectLst/>
                <a:latin typeface="Arial"/>
                <a:ea typeface="Arial"/>
                <a:cs typeface="Arial"/>
                <a:sym typeface="Arial"/>
              </a:rPr>
              <a:t>The services </a:t>
            </a:r>
            <a:r>
              <a:rPr lang="pl-PL" sz="1100" b="0" i="0" u="none" strike="noStrike" cap="none" dirty="0" err="1">
                <a:solidFill>
                  <a:srgbClr val="000000"/>
                </a:solidFill>
                <a:effectLst/>
                <a:latin typeface="Arial"/>
                <a:ea typeface="Arial"/>
                <a:cs typeface="Arial"/>
                <a:sym typeface="Arial"/>
              </a:rPr>
              <a:t>at</a:t>
            </a:r>
            <a:r>
              <a:rPr lang="pl-PL" sz="1100" b="0" i="0" u="none" strike="noStrike" cap="none" dirty="0">
                <a:solidFill>
                  <a:srgbClr val="000000"/>
                </a:solidFill>
                <a:effectLst/>
                <a:latin typeface="Arial"/>
                <a:ea typeface="Arial"/>
                <a:cs typeface="Arial"/>
                <a:sym typeface="Arial"/>
              </a:rPr>
              <a:t> SHCS </a:t>
            </a:r>
            <a:r>
              <a:rPr lang="pl-PL" sz="1100" b="0" i="0" u="none" strike="noStrike" cap="none" dirty="0" err="1">
                <a:solidFill>
                  <a:srgbClr val="000000"/>
                </a:solidFill>
                <a:effectLst/>
                <a:latin typeface="Arial"/>
                <a:ea typeface="Arial"/>
                <a:cs typeface="Arial"/>
                <a:sym typeface="Arial"/>
              </a:rPr>
              <a:t>are</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available</a:t>
            </a:r>
            <a:r>
              <a:rPr lang="pl-PL" sz="1100" b="1" i="0" u="none" strike="noStrike" cap="none" dirty="0">
                <a:solidFill>
                  <a:srgbClr val="000000"/>
                </a:solidFill>
                <a:effectLst/>
                <a:latin typeface="Arial"/>
                <a:ea typeface="Arial"/>
                <a:cs typeface="Arial"/>
                <a:sym typeface="Arial"/>
              </a:rPr>
              <a:t> to </a:t>
            </a:r>
            <a:r>
              <a:rPr lang="pl-PL" sz="1100" b="1" i="0" u="none" strike="noStrike" cap="none" dirty="0" err="1">
                <a:solidFill>
                  <a:srgbClr val="000000"/>
                </a:solidFill>
                <a:effectLst/>
                <a:latin typeface="Arial"/>
                <a:ea typeface="Arial"/>
                <a:cs typeface="Arial"/>
                <a:sym typeface="Arial"/>
              </a:rPr>
              <a:t>all</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registered</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students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regardless</a:t>
            </a:r>
            <a:r>
              <a:rPr lang="pl-PL" sz="1100" b="0" i="0" u="none" strike="noStrike" cap="none" dirty="0">
                <a:solidFill>
                  <a:srgbClr val="000000"/>
                </a:solidFill>
                <a:effectLst/>
                <a:latin typeface="Arial"/>
                <a:ea typeface="Arial"/>
                <a:cs typeface="Arial"/>
                <a:sym typeface="Arial"/>
              </a:rPr>
              <a:t> of </a:t>
            </a:r>
            <a:r>
              <a:rPr lang="pl-PL" sz="1100" b="0" i="0" u="none" strike="noStrike" cap="none" dirty="0" err="1">
                <a:solidFill>
                  <a:srgbClr val="000000"/>
                </a:solidFill>
                <a:effectLst/>
                <a:latin typeface="Arial"/>
                <a:ea typeface="Arial"/>
                <a:cs typeface="Arial"/>
                <a:sym typeface="Arial"/>
              </a:rPr>
              <a:t>insurance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coverage</a:t>
            </a:r>
            <a:r>
              <a:rPr lang="pl-PL" sz="1100" b="0" i="0" u="none" strike="noStrike" cap="none" dirty="0">
                <a:solidFill>
                  <a:srgbClr val="000000"/>
                </a:solidFill>
                <a:effectLst/>
                <a:latin typeface="Arial"/>
                <a:ea typeface="Arial"/>
                <a:cs typeface="Arial"/>
                <a:sym typeface="Arial"/>
              </a:rPr>
              <a:t>. </a:t>
            </a:r>
            <a:endParaRPr lang="pl-PL" sz="1100" b="1" i="0" u="none" strike="noStrike" cap="none" dirty="0">
              <a:solidFill>
                <a:srgbClr val="FF0000"/>
              </a:solidFill>
              <a:effectLst/>
              <a:latin typeface="Arial"/>
              <a:ea typeface="Arial"/>
              <a:cs typeface="Arial"/>
              <a:sym typeface="Arial"/>
            </a:endParaRPr>
          </a:p>
          <a:p>
            <a:r>
              <a:rPr lang="pl-PL" sz="1100" b="0" i="0" u="none" strike="noStrike" cap="none" dirty="0" err="1">
                <a:solidFill>
                  <a:srgbClr val="000000"/>
                </a:solidFill>
                <a:effectLst/>
                <a:latin typeface="Arial"/>
                <a:ea typeface="Arial"/>
                <a:cs typeface="Arial"/>
                <a:sym typeface="Arial"/>
              </a:rPr>
              <a:t>Generally</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there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is</a:t>
            </a:r>
            <a:r>
              <a:rPr lang="pl-PL" sz="1100" b="0" i="0" u="none" strike="noStrike" cap="none" dirty="0">
                <a:solidFill>
                  <a:srgbClr val="000000"/>
                </a:solidFill>
                <a:effectLst/>
                <a:latin typeface="Arial"/>
                <a:ea typeface="Arial"/>
                <a:cs typeface="Arial"/>
                <a:sym typeface="Arial"/>
              </a:rPr>
              <a:t> no </a:t>
            </a:r>
            <a:r>
              <a:rPr lang="pl-PL" sz="1100" b="0" i="0" u="none" strike="noStrike" cap="none" dirty="0" err="1">
                <a:solidFill>
                  <a:srgbClr val="000000"/>
                </a:solidFill>
                <a:effectLst/>
                <a:latin typeface="Arial"/>
                <a:ea typeface="Arial"/>
                <a:cs typeface="Arial"/>
                <a:sym typeface="Arial"/>
              </a:rPr>
              <a:t>charge</a:t>
            </a:r>
            <a:r>
              <a:rPr lang="pl-PL" sz="1100" b="0" i="0" u="none" strike="noStrike" cap="none" dirty="0">
                <a:solidFill>
                  <a:srgbClr val="000000"/>
                </a:solidFill>
                <a:effectLst/>
                <a:latin typeface="Arial"/>
                <a:ea typeface="Arial"/>
                <a:cs typeface="Arial"/>
                <a:sym typeface="Arial"/>
              </a:rPr>
              <a:t> for a </a:t>
            </a:r>
            <a:r>
              <a:rPr lang="pl-PL" sz="1100" b="0" i="0" u="none" strike="noStrike" cap="none" dirty="0" err="1">
                <a:solidFill>
                  <a:srgbClr val="000000"/>
                </a:solidFill>
                <a:effectLst/>
                <a:latin typeface="Arial"/>
                <a:ea typeface="Arial"/>
                <a:cs typeface="Arial"/>
                <a:sym typeface="Arial"/>
              </a:rPr>
              <a:t>medical</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consultation</a:t>
            </a:r>
            <a:r>
              <a:rPr lang="pl-PL" sz="1100" b="0" i="0" u="none" strike="noStrike" cap="none" dirty="0">
                <a:solidFill>
                  <a:srgbClr val="000000"/>
                </a:solidFill>
                <a:effectLst/>
                <a:latin typeface="Arial"/>
                <a:ea typeface="Arial"/>
                <a:cs typeface="Arial"/>
                <a:sym typeface="Arial"/>
              </a:rPr>
              <a:t>  for the UE </a:t>
            </a:r>
            <a:r>
              <a:rPr lang="pl-PL" sz="1100" b="0" i="0" u="none" strike="noStrike" cap="none" dirty="0" err="1">
                <a:solidFill>
                  <a:srgbClr val="000000"/>
                </a:solidFill>
                <a:effectLst/>
                <a:latin typeface="Arial"/>
                <a:ea typeface="Arial"/>
                <a:cs typeface="Arial"/>
                <a:sym typeface="Arial"/>
              </a:rPr>
              <a:t>citizens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However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charges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may</a:t>
            </a:r>
            <a:r>
              <a:rPr lang="pl-PL" sz="1100" b="0" i="0" u="none" strike="noStrike" cap="none" dirty="0">
                <a:solidFill>
                  <a:srgbClr val="000000"/>
                </a:solidFill>
                <a:effectLst/>
                <a:latin typeface="Arial"/>
                <a:ea typeface="Arial"/>
                <a:cs typeface="Arial"/>
                <a:sym typeface="Arial"/>
              </a:rPr>
              <a:t> be </a:t>
            </a:r>
            <a:r>
              <a:rPr lang="pl-PL" sz="1100" b="0" i="0" u="none" strike="noStrike" cap="none" dirty="0" err="1">
                <a:solidFill>
                  <a:srgbClr val="000000"/>
                </a:solidFill>
                <a:effectLst/>
                <a:latin typeface="Arial"/>
                <a:ea typeface="Arial"/>
                <a:cs typeface="Arial"/>
                <a:sym typeface="Arial"/>
              </a:rPr>
              <a:t>incurred</a:t>
            </a:r>
            <a:r>
              <a:rPr lang="pl-PL" sz="1100" b="0" i="0" u="none" strike="noStrike" cap="none" dirty="0">
                <a:solidFill>
                  <a:srgbClr val="000000"/>
                </a:solidFill>
                <a:effectLst/>
                <a:latin typeface="Arial"/>
                <a:ea typeface="Arial"/>
                <a:cs typeface="Arial"/>
                <a:sym typeface="Arial"/>
              </a:rPr>
              <a:t> for the in-</a:t>
            </a:r>
            <a:r>
              <a:rPr lang="pl-PL" sz="1100" b="0" i="0" u="none" strike="noStrike" cap="none" dirty="0" err="1">
                <a:solidFill>
                  <a:srgbClr val="000000"/>
                </a:solidFill>
                <a:effectLst/>
                <a:latin typeface="Arial"/>
                <a:ea typeface="Arial"/>
                <a:cs typeface="Arial"/>
                <a:sym typeface="Arial"/>
              </a:rPr>
              <a:t>house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diagnostic</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testing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e.g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laboratory</a:t>
            </a:r>
            <a:r>
              <a:rPr lang="pl-PL" sz="1100" b="0" i="0" u="none" strike="noStrike" cap="none" dirty="0">
                <a:solidFill>
                  <a:srgbClr val="000000"/>
                </a:solidFill>
                <a:effectLst/>
                <a:latin typeface="Arial"/>
                <a:ea typeface="Arial"/>
                <a:cs typeface="Arial"/>
                <a:sym typeface="Arial"/>
              </a:rPr>
              <a:t> test </a:t>
            </a:r>
            <a:r>
              <a:rPr lang="pl-PL" sz="1100" b="0" i="0" u="none" strike="noStrike" cap="none" dirty="0" err="1">
                <a:solidFill>
                  <a:srgbClr val="000000"/>
                </a:solidFill>
                <a:effectLst/>
                <a:latin typeface="Arial"/>
                <a:ea typeface="Arial"/>
                <a:cs typeface="Arial"/>
                <a:sym typeface="Arial"/>
              </a:rPr>
              <a:t>or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urinalysis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procedures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ultrasound</a:t>
            </a:r>
            <a:r>
              <a:rPr lang="pl-PL" sz="1100" b="0" i="0" u="none" strike="noStrike" cap="none" dirty="0">
                <a:solidFill>
                  <a:srgbClr val="000000"/>
                </a:solidFill>
                <a:effectLst/>
                <a:latin typeface="Arial"/>
                <a:ea typeface="Arial"/>
                <a:cs typeface="Arial"/>
                <a:sym typeface="Arial"/>
              </a:rPr>
              <a:t> services </a:t>
            </a:r>
            <a:r>
              <a:rPr lang="pl-PL" sz="1100" b="0" i="0" u="none" strike="noStrike" cap="none" dirty="0" err="1">
                <a:solidFill>
                  <a:srgbClr val="000000"/>
                </a:solidFill>
                <a:effectLst/>
                <a:latin typeface="Arial"/>
                <a:ea typeface="Arial"/>
                <a:cs typeface="Arial"/>
                <a:sym typeface="Arial"/>
              </a:rPr>
              <a:t>or</a:t>
            </a:r>
            <a:r>
              <a:rPr lang="pl-PL" sz="1100" b="0" i="0" u="none" strike="noStrike" cap="none" dirty="0">
                <a:solidFill>
                  <a:srgbClr val="000000"/>
                </a:solidFill>
                <a:effectLst/>
                <a:latin typeface="Arial"/>
                <a:ea typeface="Arial"/>
                <a:cs typeface="Arial"/>
                <a:sym typeface="Arial"/>
              </a:rPr>
              <a:t> X-Ray </a:t>
            </a:r>
            <a:r>
              <a:rPr lang="pl-PL" sz="1100" b="0" i="0" u="none" strike="noStrike" cap="none" dirty="0" err="1">
                <a:solidFill>
                  <a:srgbClr val="000000"/>
                </a:solidFill>
                <a:effectLst/>
                <a:latin typeface="Arial"/>
                <a:ea typeface="Arial"/>
                <a:cs typeface="Arial"/>
                <a:sym typeface="Arial"/>
              </a:rPr>
              <a:t>imaging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vaccines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medications</a:t>
            </a:r>
            <a:r>
              <a:rPr lang="pl-PL" sz="1100" b="0" i="0" u="none" strike="noStrike" cap="none" dirty="0">
                <a:solidFill>
                  <a:srgbClr val="000000"/>
                </a:solidFill>
                <a:effectLst/>
                <a:latin typeface="Arial"/>
                <a:ea typeface="Arial"/>
                <a:cs typeface="Arial"/>
                <a:sym typeface="Arial"/>
              </a:rPr>
              <a:t> and </a:t>
            </a:r>
            <a:r>
              <a:rPr lang="pl-PL" sz="1100" b="0" i="0" u="none" strike="noStrike" cap="none" dirty="0" err="1">
                <a:solidFill>
                  <a:srgbClr val="000000"/>
                </a:solidFill>
                <a:effectLst/>
                <a:latin typeface="Arial"/>
                <a:ea typeface="Arial"/>
                <a:cs typeface="Arial"/>
                <a:sym typeface="Arial"/>
              </a:rPr>
              <a:t>supplies</a:t>
            </a:r>
            <a:r>
              <a:rPr lang="pl-PL" sz="1100" b="0" i="0" u="none" strike="noStrike" cap="none" dirty="0">
                <a:solidFill>
                  <a:srgbClr val="000000"/>
                </a:solidFill>
                <a:effectLst/>
                <a:latin typeface="Arial"/>
                <a:ea typeface="Arial"/>
                <a:cs typeface="Arial"/>
                <a:sym typeface="Arial"/>
              </a:rPr>
              <a:t>. </a:t>
            </a:r>
          </a:p>
          <a:p>
            <a:r>
              <a:rPr lang="pl-PL" sz="1100" b="0" i="0" u="none" strike="noStrike" cap="none" dirty="0" err="1">
                <a:solidFill>
                  <a:srgbClr val="000000"/>
                </a:solidFill>
                <a:effectLst/>
                <a:latin typeface="Arial"/>
                <a:ea typeface="Arial"/>
                <a:cs typeface="Arial"/>
                <a:sym typeface="Arial"/>
              </a:rPr>
              <a:t>Students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without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european</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health</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card</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pay</a:t>
            </a:r>
            <a:r>
              <a:rPr lang="pl-PL" sz="1100" b="0" i="0" u="none" strike="noStrike" cap="none" dirty="0">
                <a:solidFill>
                  <a:srgbClr val="000000"/>
                </a:solidFill>
                <a:effectLst/>
                <a:latin typeface="Arial"/>
                <a:ea typeface="Arial"/>
                <a:cs typeface="Arial"/>
                <a:sym typeface="Arial"/>
              </a:rPr>
              <a:t> small </a:t>
            </a:r>
            <a:r>
              <a:rPr lang="pl-PL" sz="1100" b="0" i="0" u="none" strike="noStrike" cap="none" dirty="0" err="1">
                <a:solidFill>
                  <a:srgbClr val="000000"/>
                </a:solidFill>
                <a:effectLst/>
                <a:latin typeface="Arial"/>
                <a:ea typeface="Arial"/>
                <a:cs typeface="Arial"/>
                <a:sym typeface="Arial"/>
              </a:rPr>
              <a:t>fees</a:t>
            </a:r>
            <a:r>
              <a:rPr lang="pl-PL" sz="1100" b="0" i="0" u="none" strike="noStrike" cap="none" dirty="0">
                <a:solidFill>
                  <a:srgbClr val="000000"/>
                </a:solidFill>
                <a:effectLst/>
                <a:latin typeface="Arial"/>
                <a:ea typeface="Arial"/>
                <a:cs typeface="Arial"/>
                <a:sym typeface="Arial"/>
              </a:rPr>
              <a:t> for most services. </a:t>
            </a:r>
          </a:p>
          <a:p>
            <a:r>
              <a:rPr lang="pl-PL" sz="1100" b="0" i="0" u="none" strike="noStrike" cap="none" dirty="0">
                <a:solidFill>
                  <a:srgbClr val="000000"/>
                </a:solidFill>
                <a:effectLst/>
                <a:latin typeface="Arial"/>
                <a:ea typeface="Arial"/>
                <a:cs typeface="Arial"/>
                <a:sym typeface="Arial"/>
              </a:rPr>
              <a:t>We </a:t>
            </a:r>
            <a:r>
              <a:rPr lang="pl-PL" sz="1100" b="0" i="0" u="none" strike="noStrike" cap="none" dirty="0" err="1">
                <a:solidFill>
                  <a:srgbClr val="000000"/>
                </a:solidFill>
                <a:effectLst/>
                <a:latin typeface="Arial"/>
                <a:ea typeface="Arial"/>
                <a:cs typeface="Arial"/>
                <a:sym typeface="Arial"/>
              </a:rPr>
              <a:t>always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offer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competitive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prices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giving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many</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many</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discounts</a:t>
            </a:r>
            <a:r>
              <a:rPr lang="pl-PL" sz="1100" b="0" i="0" u="none" strike="noStrike" cap="none" dirty="0">
                <a:solidFill>
                  <a:srgbClr val="000000"/>
                </a:solidFill>
                <a:effectLst/>
                <a:latin typeface="Arial"/>
                <a:ea typeface="Arial"/>
                <a:cs typeface="Arial"/>
                <a:sym typeface="Arial"/>
              </a:rPr>
              <a:t> and </a:t>
            </a:r>
            <a:r>
              <a:rPr lang="pl-PL" sz="1100" b="0" i="0" u="none" strike="noStrike" cap="none" dirty="0" err="1">
                <a:solidFill>
                  <a:srgbClr val="000000"/>
                </a:solidFill>
                <a:effectLst/>
                <a:latin typeface="Arial"/>
                <a:ea typeface="Arial"/>
                <a:cs typeface="Arial"/>
                <a:sym typeface="Arial"/>
              </a:rPr>
              <a:t>promotion</a:t>
            </a:r>
            <a:r>
              <a:rPr lang="pl-PL" sz="1100" b="0" i="0" u="none" strike="noStrike" cap="none" dirty="0">
                <a:solidFill>
                  <a:srgbClr val="000000"/>
                </a:solidFill>
                <a:effectLst/>
                <a:latin typeface="Arial"/>
                <a:ea typeface="Arial"/>
                <a:cs typeface="Arial"/>
                <a:sym typeface="Arial"/>
              </a:rPr>
              <a:t> for </a:t>
            </a:r>
            <a:r>
              <a:rPr lang="pl-PL" sz="1100" b="0" i="0" u="none" strike="noStrike" cap="none" dirty="0" err="1">
                <a:solidFill>
                  <a:srgbClr val="000000"/>
                </a:solidFill>
                <a:effectLst/>
                <a:latin typeface="Arial"/>
                <a:ea typeface="Arial"/>
                <a:cs typeface="Arial"/>
                <a:sym typeface="Arial"/>
              </a:rPr>
              <a:t>our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students</a:t>
            </a:r>
            <a:r>
              <a:rPr lang="pl-PL" sz="1100" b="0" i="0" u="none" strike="noStrike" cap="none" dirty="0">
                <a:solidFill>
                  <a:srgbClr val="000000"/>
                </a:solidFill>
                <a:effectLst/>
                <a:latin typeface="Arial"/>
                <a:ea typeface="Arial"/>
                <a:cs typeface="Arial"/>
                <a:sym typeface="Arial"/>
              </a:rPr>
              <a:t> </a:t>
            </a:r>
          </a:p>
          <a:p>
            <a:r>
              <a:rPr lang="pl-PL" sz="1100" b="0" i="0" u="none" strike="noStrike" cap="none" dirty="0" err="1">
                <a:solidFill>
                  <a:srgbClr val="000000"/>
                </a:solidFill>
                <a:effectLst/>
                <a:latin typeface="Arial"/>
                <a:ea typeface="Arial"/>
                <a:cs typeface="Arial"/>
                <a:sym typeface="Arial"/>
              </a:rPr>
              <a:t>Please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visit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our</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homepage</a:t>
            </a:r>
            <a:r>
              <a:rPr lang="pl-PL" sz="1100" b="0" i="0" u="none" strike="noStrike" cap="none" dirty="0">
                <a:solidFill>
                  <a:srgbClr val="000000"/>
                </a:solidFill>
                <a:effectLst/>
                <a:latin typeface="Arial"/>
                <a:ea typeface="Arial"/>
                <a:cs typeface="Arial"/>
                <a:sym typeface="Arial"/>
              </a:rPr>
              <a:t> for </a:t>
            </a:r>
            <a:r>
              <a:rPr lang="pl-PL" sz="1100" b="0" i="0" u="none" strike="noStrike" cap="none" dirty="0" err="1">
                <a:solidFill>
                  <a:srgbClr val="000000"/>
                </a:solidFill>
                <a:effectLst/>
                <a:latin typeface="Arial"/>
                <a:ea typeface="Arial"/>
                <a:cs typeface="Arial"/>
                <a:sym typeface="Arial"/>
              </a:rPr>
              <a:t>more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information</a:t>
            </a:r>
            <a:r>
              <a:rPr lang="pl-PL" sz="1100" b="0" i="0" u="none" strike="noStrike" cap="none" dirty="0">
                <a:solidFill>
                  <a:srgbClr val="000000"/>
                </a:solidFill>
                <a:effectLst/>
                <a:latin typeface="Arial"/>
                <a:ea typeface="Arial"/>
                <a:cs typeface="Arial"/>
                <a:sym typeface="Arial"/>
              </a:rPr>
              <a:t> on services and </a:t>
            </a:r>
            <a:r>
              <a:rPr lang="pl-PL" sz="1100" b="0" i="0" u="none" strike="noStrike" cap="none" dirty="0" err="1">
                <a:solidFill>
                  <a:srgbClr val="000000"/>
                </a:solidFill>
                <a:effectLst/>
                <a:latin typeface="Arial"/>
                <a:ea typeface="Arial"/>
                <a:cs typeface="Arial"/>
                <a:sym typeface="Arial"/>
              </a:rPr>
              <a:t>payment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available</a:t>
            </a:r>
            <a:r>
              <a:rPr lang="pl-PL" sz="1100" b="0" i="0" u="none" strike="noStrike" cap="none" dirty="0">
                <a:solidFill>
                  <a:srgbClr val="000000"/>
                </a:solidFill>
                <a:effectLst/>
                <a:latin typeface="Arial"/>
                <a:ea typeface="Arial"/>
                <a:cs typeface="Arial"/>
                <a:sym typeface="Arial"/>
              </a:rPr>
              <a:t> to </a:t>
            </a:r>
            <a:r>
              <a:rPr lang="pl-PL" sz="1100" b="0" i="0" u="none" strike="noStrike" cap="none" dirty="0" err="1">
                <a:solidFill>
                  <a:srgbClr val="000000"/>
                </a:solidFill>
                <a:effectLst/>
                <a:latin typeface="Arial"/>
                <a:ea typeface="Arial"/>
                <a:cs typeface="Arial"/>
                <a:sym typeface="Arial"/>
              </a:rPr>
              <a:t>you</a:t>
            </a:r>
            <a:r>
              <a:rPr lang="pl-PL" sz="1100" b="0" i="0" u="none" strike="noStrike" cap="none" dirty="0">
                <a:solidFill>
                  <a:srgbClr val="000000"/>
                </a:solidFill>
                <a:effectLst/>
                <a:latin typeface="Arial"/>
                <a:ea typeface="Arial"/>
                <a:cs typeface="Arial"/>
                <a:sym typeface="Arial"/>
              </a:rPr>
              <a:t> as a student.</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pl-PL" sz="1100" b="0" i="0" u="none" strike="noStrike" cap="none" dirty="0">
                <a:solidFill>
                  <a:srgbClr val="000000"/>
                </a:solidFill>
                <a:effectLst/>
                <a:latin typeface="Arial"/>
                <a:ea typeface="Arial"/>
                <a:cs typeface="Arial"/>
                <a:sym typeface="Arial"/>
              </a:rPr>
              <a:t>We </a:t>
            </a:r>
            <a:r>
              <a:rPr lang="pl-PL" sz="1100" b="0" i="0" u="none" strike="noStrike" cap="none" dirty="0" err="1">
                <a:solidFill>
                  <a:srgbClr val="000000"/>
                </a:solidFill>
                <a:effectLst/>
                <a:latin typeface="Arial"/>
                <a:ea typeface="Arial"/>
                <a:cs typeface="Arial"/>
                <a:sym typeface="Arial"/>
              </a:rPr>
              <a:t>issue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an</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invoice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if</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required</a:t>
            </a:r>
            <a:endParaRPr lang="pl-PL" sz="1100" b="0" i="0" u="none" strike="noStrike" cap="none" dirty="0">
              <a:solidFill>
                <a:srgbClr val="000000"/>
              </a:solidFill>
              <a:effectLst/>
              <a:latin typeface="Arial"/>
              <a:ea typeface="Arial"/>
              <a:cs typeface="Arial"/>
              <a:sym typeface="Arial"/>
            </a:endParaRPr>
          </a:p>
          <a:p>
            <a:endParaRPr lang="pl-PL" sz="1100" b="0" i="0" u="none" strike="noStrike" cap="none" dirty="0">
              <a:solidFill>
                <a:srgbClr val="000000"/>
              </a:solidFill>
              <a:effectLst/>
              <a:latin typeface="Arial"/>
              <a:ea typeface="Arial"/>
              <a:cs typeface="Arial"/>
              <a:sym typeface="Arial"/>
            </a:endParaRPr>
          </a:p>
          <a:p>
            <a:endParaRPr lang="pl-PL"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160333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2d05592bf_2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72d05592bf_2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l-PL" dirty="0"/>
              <a:t>.</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pl-PL" sz="1100" b="0" i="0" u="none" strike="noStrike" cap="none" dirty="0">
                <a:solidFill>
                  <a:srgbClr val="000000"/>
                </a:solidFill>
                <a:effectLst/>
                <a:latin typeface="Arial"/>
                <a:ea typeface="Arial"/>
                <a:cs typeface="Arial"/>
                <a:sym typeface="Arial"/>
              </a:rPr>
              <a:t>we </a:t>
            </a:r>
            <a:r>
              <a:rPr lang="pl-PL" sz="1100" b="0" i="0" u="none" strike="noStrike" cap="none" dirty="0" err="1">
                <a:solidFill>
                  <a:srgbClr val="000000"/>
                </a:solidFill>
                <a:effectLst/>
                <a:latin typeface="Arial"/>
                <a:ea typeface="Arial"/>
                <a:cs typeface="Arial"/>
                <a:sym typeface="Arial"/>
              </a:rPr>
              <a:t>are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here</a:t>
            </a:r>
            <a:r>
              <a:rPr lang="pl-PL" sz="1100" b="0" i="0" u="none" strike="noStrike" cap="none" dirty="0">
                <a:solidFill>
                  <a:srgbClr val="000000"/>
                </a:solidFill>
                <a:effectLst/>
                <a:latin typeface="Arial"/>
                <a:ea typeface="Arial"/>
                <a:cs typeface="Arial"/>
                <a:sym typeface="Arial"/>
              </a:rPr>
              <a:t> open  8  </a:t>
            </a:r>
            <a:r>
              <a:rPr lang="pl-PL" sz="1100" b="0" i="0" u="none" strike="noStrike" cap="none" dirty="0" err="1">
                <a:solidFill>
                  <a:srgbClr val="000000"/>
                </a:solidFill>
                <a:effectLst/>
                <a:latin typeface="Arial"/>
                <a:ea typeface="Arial"/>
                <a:cs typeface="Arial"/>
                <a:sym typeface="Arial"/>
              </a:rPr>
              <a:t>a.m</a:t>
            </a:r>
            <a:r>
              <a:rPr lang="pl-PL" sz="1100" b="0" i="0" u="none" strike="noStrike" cap="none" dirty="0">
                <a:solidFill>
                  <a:srgbClr val="000000"/>
                </a:solidFill>
                <a:effectLst/>
                <a:latin typeface="Arial"/>
                <a:ea typeface="Arial"/>
                <a:cs typeface="Arial"/>
                <a:sym typeface="Arial"/>
              </a:rPr>
              <a:t> in the </a:t>
            </a:r>
            <a:r>
              <a:rPr lang="pl-PL" sz="1100" b="0" i="0" u="none" strike="noStrike" cap="none" dirty="0" err="1">
                <a:solidFill>
                  <a:srgbClr val="000000"/>
                </a:solidFill>
                <a:effectLst/>
                <a:latin typeface="Arial"/>
                <a:ea typeface="Arial"/>
                <a:cs typeface="Arial"/>
                <a:sym typeface="Arial"/>
              </a:rPr>
              <a:t>morning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until</a:t>
            </a:r>
            <a:r>
              <a:rPr lang="pl-PL" sz="1100" b="0" i="0" u="none" strike="noStrike" cap="none" dirty="0">
                <a:solidFill>
                  <a:srgbClr val="000000"/>
                </a:solidFill>
                <a:effectLst/>
                <a:latin typeface="Arial"/>
                <a:ea typeface="Arial"/>
                <a:cs typeface="Arial"/>
                <a:sym typeface="Arial"/>
              </a:rPr>
              <a:t> 6 00 in the </a:t>
            </a:r>
            <a:r>
              <a:rPr lang="pl-PL" sz="1100" b="0" i="0" u="none" strike="noStrike" cap="none" dirty="0" err="1">
                <a:solidFill>
                  <a:srgbClr val="000000"/>
                </a:solidFill>
                <a:effectLst/>
                <a:latin typeface="Arial"/>
                <a:ea typeface="Arial"/>
                <a:cs typeface="Arial"/>
                <a:sym typeface="Arial"/>
              </a:rPr>
              <a:t>evening</a:t>
            </a:r>
            <a:r>
              <a:rPr lang="pl-PL" sz="1100" b="0" i="0" u="none" strike="noStrike" cap="none" dirty="0">
                <a:solidFill>
                  <a:srgbClr val="000000"/>
                </a:solidFill>
                <a:effectLst/>
                <a:latin typeface="Arial"/>
                <a:ea typeface="Arial"/>
                <a:cs typeface="Arial"/>
                <a:sym typeface="Arial"/>
              </a:rPr>
              <a:t> . </a:t>
            </a:r>
            <a:r>
              <a:rPr lang="pl-PL" sz="1100" b="0" i="0" u="none" strike="noStrike" cap="none" dirty="0" err="1">
                <a:solidFill>
                  <a:srgbClr val="000000"/>
                </a:solidFill>
                <a:effectLst/>
                <a:latin typeface="Arial"/>
                <a:ea typeface="Arial"/>
                <a:cs typeface="Arial"/>
                <a:sym typeface="Arial"/>
              </a:rPr>
              <a:t>That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is</a:t>
            </a:r>
            <a:r>
              <a:rPr lang="pl-PL" sz="1100" b="0" i="0" u="none" strike="noStrike" cap="none" dirty="0">
                <a:solidFill>
                  <a:srgbClr val="000000"/>
                </a:solidFill>
                <a:effectLst/>
                <a:latin typeface="Arial"/>
                <a:ea typeface="Arial"/>
                <a:cs typeface="Arial"/>
                <a:sym typeface="Arial"/>
              </a:rPr>
              <a:t> from </a:t>
            </a:r>
            <a:r>
              <a:rPr lang="pl-PL" sz="1100" b="0" i="0" u="none" strike="noStrike" cap="none" dirty="0" err="1">
                <a:solidFill>
                  <a:srgbClr val="000000"/>
                </a:solidFill>
                <a:effectLst/>
                <a:latin typeface="Arial"/>
                <a:ea typeface="Arial"/>
                <a:cs typeface="Arial"/>
                <a:sym typeface="Arial"/>
              </a:rPr>
              <a:t>Monday</a:t>
            </a:r>
            <a:r>
              <a:rPr lang="pl-PL" sz="1100" b="0" i="0" u="none" strike="noStrike" cap="none" dirty="0">
                <a:solidFill>
                  <a:srgbClr val="000000"/>
                </a:solidFill>
                <a:effectLst/>
                <a:latin typeface="Arial"/>
                <a:ea typeface="Arial"/>
                <a:cs typeface="Arial"/>
                <a:sym typeface="Arial"/>
              </a:rPr>
              <a:t> to </a:t>
            </a:r>
            <a:r>
              <a:rPr lang="pl-PL" sz="1100" b="0" i="0" u="none" strike="noStrike" cap="none" dirty="0" err="1">
                <a:solidFill>
                  <a:srgbClr val="000000"/>
                </a:solidFill>
                <a:effectLst/>
                <a:latin typeface="Arial"/>
                <a:ea typeface="Arial"/>
                <a:cs typeface="Arial"/>
                <a:sym typeface="Arial"/>
              </a:rPr>
              <a:t>Friday</a:t>
            </a:r>
            <a:r>
              <a:rPr lang="pl-PL" sz="1100" b="0" i="0" u="none" strike="noStrike" cap="none" dirty="0">
                <a:solidFill>
                  <a:srgbClr val="000000"/>
                </a:solidFill>
                <a:effectLst/>
                <a:latin typeface="Arial"/>
                <a:ea typeface="Arial"/>
                <a:cs typeface="Arial"/>
                <a:sym typeface="Arial"/>
              </a:rPr>
              <a:t> .</a:t>
            </a:r>
          </a:p>
          <a:p>
            <a:pPr marL="0" lvl="0" indent="0" algn="l" rtl="0">
              <a:spcBef>
                <a:spcPts val="0"/>
              </a:spcBef>
              <a:spcAft>
                <a:spcPts val="0"/>
              </a:spcAft>
              <a:buNone/>
            </a:pPr>
            <a:r>
              <a:rPr lang="pl-PL" dirty="0"/>
              <a:t>•</a:t>
            </a:r>
          </a:p>
          <a:p>
            <a:r>
              <a:rPr lang="pl-PL" sz="1100" b="1" i="0" u="none" strike="noStrike" cap="none" dirty="0" err="1">
                <a:solidFill>
                  <a:srgbClr val="000000"/>
                </a:solidFill>
                <a:effectLst/>
                <a:latin typeface="Arial"/>
                <a:ea typeface="Arial"/>
                <a:cs typeface="Arial"/>
                <a:sym typeface="Arial"/>
              </a:rPr>
              <a:t>When</a:t>
            </a:r>
            <a:r>
              <a:rPr lang="pl-PL" sz="1100" b="1" i="0" u="none" strike="noStrike" cap="none" dirty="0">
                <a:solidFill>
                  <a:srgbClr val="000000"/>
                </a:solidFill>
                <a:effectLst/>
                <a:latin typeface="Arial"/>
                <a:ea typeface="Arial"/>
                <a:cs typeface="Arial"/>
                <a:sym typeface="Arial"/>
              </a:rPr>
              <a:t> we </a:t>
            </a:r>
            <a:r>
              <a:rPr lang="pl-PL" sz="1100" b="1" i="0" u="none" strike="noStrike" cap="none" dirty="0" err="1">
                <a:solidFill>
                  <a:srgbClr val="000000"/>
                </a:solidFill>
                <a:effectLst/>
                <a:latin typeface="Arial"/>
                <a:ea typeface="Arial"/>
                <a:cs typeface="Arial"/>
                <a:sym typeface="Arial"/>
              </a:rPr>
              <a:t>are</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closed</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you</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can</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use</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Night-time</a:t>
            </a:r>
            <a:r>
              <a:rPr lang="pl-PL" sz="1100" b="1" i="0" u="none" strike="noStrike" cap="none" dirty="0">
                <a:solidFill>
                  <a:srgbClr val="000000"/>
                </a:solidFill>
                <a:effectLst/>
                <a:latin typeface="Arial"/>
                <a:ea typeface="Arial"/>
                <a:cs typeface="Arial"/>
                <a:sym typeface="Arial"/>
              </a:rPr>
              <a:t> and public </a:t>
            </a:r>
            <a:r>
              <a:rPr lang="pl-PL" sz="1100" b="1" i="0" u="none" strike="noStrike" cap="none" dirty="0" err="1">
                <a:solidFill>
                  <a:srgbClr val="000000"/>
                </a:solidFill>
                <a:effectLst/>
                <a:latin typeface="Arial"/>
                <a:ea typeface="Arial"/>
                <a:cs typeface="Arial"/>
                <a:sym typeface="Arial"/>
              </a:rPr>
              <a:t>holidays</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healthcare</a:t>
            </a:r>
            <a:r>
              <a:rPr lang="pl-PL" sz="1100" b="1" i="0" u="none" strike="noStrike" cap="none" dirty="0">
                <a:solidFill>
                  <a:srgbClr val="000000"/>
                </a:solidFill>
                <a:effectLst/>
                <a:latin typeface="Arial"/>
                <a:ea typeface="Arial"/>
                <a:cs typeface="Arial"/>
                <a:sym typeface="Arial"/>
              </a:rPr>
              <a:t> </a:t>
            </a:r>
            <a:r>
              <a:rPr lang="pl-PL" dirty="0"/>
              <a:t>Go to the Student </a:t>
            </a:r>
            <a:r>
              <a:rPr lang="pl-PL" dirty="0" err="1"/>
              <a:t>Health</a:t>
            </a:r>
            <a:r>
              <a:rPr lang="pl-PL" dirty="0"/>
              <a:t> Center </a:t>
            </a:r>
            <a:r>
              <a:rPr lang="pl-PL" dirty="0" err="1"/>
              <a:t>website</a:t>
            </a:r>
            <a:r>
              <a:rPr lang="pl-PL" dirty="0"/>
              <a:t> and </a:t>
            </a:r>
            <a:r>
              <a:rPr lang="pl-PL" dirty="0" err="1"/>
              <a:t>find</a:t>
            </a:r>
            <a:r>
              <a:rPr lang="pl-PL" dirty="0"/>
              <a:t>   list  the </a:t>
            </a:r>
            <a:r>
              <a:rPr lang="pl-PL" dirty="0" err="1"/>
              <a:t>urgent</a:t>
            </a:r>
            <a:r>
              <a:rPr lang="pl-PL" dirty="0"/>
              <a:t> </a:t>
            </a:r>
            <a:r>
              <a:rPr lang="pl-PL" dirty="0" err="1"/>
              <a:t>care</a:t>
            </a:r>
            <a:r>
              <a:rPr lang="pl-PL" dirty="0"/>
              <a:t> </a:t>
            </a:r>
            <a:r>
              <a:rPr lang="pl-PL" dirty="0" err="1"/>
              <a:t>clinics</a:t>
            </a:r>
            <a:r>
              <a:rPr lang="pl-PL" dirty="0"/>
              <a:t> </a:t>
            </a:r>
            <a:r>
              <a:rPr lang="pl-PL" dirty="0" err="1"/>
              <a:t>near</a:t>
            </a:r>
            <a:r>
              <a:rPr lang="pl-PL" dirty="0"/>
              <a:t> the </a:t>
            </a:r>
            <a:r>
              <a:rPr lang="pl-PL" dirty="0" err="1"/>
              <a:t>university</a:t>
            </a:r>
            <a:r>
              <a:rPr lang="pl-PL" dirty="0"/>
              <a:t> •</a:t>
            </a:r>
            <a:endParaRPr lang="pl-PL" sz="1100" b="0" i="0" u="none" strike="noStrike" cap="none" dirty="0">
              <a:solidFill>
                <a:srgbClr val="000000"/>
              </a:solidFill>
              <a:effectLst/>
              <a:latin typeface="Arial"/>
              <a:ea typeface="Arial"/>
              <a:cs typeface="Arial"/>
              <a:sym typeface="Arial"/>
            </a:endParaRPr>
          </a:p>
          <a:p>
            <a:endParaRPr lang="pl-PL" sz="1100" b="0" i="0" u="none" strike="noStrike" cap="none" dirty="0">
              <a:solidFill>
                <a:srgbClr val="000000"/>
              </a:solidFill>
              <a:effectLst/>
              <a:latin typeface="Arial"/>
              <a:ea typeface="Arial"/>
              <a:cs typeface="Arial"/>
              <a:sym typeface="Arial"/>
            </a:endParaRPr>
          </a:p>
          <a:p>
            <a:r>
              <a:rPr lang="pl-PL" sz="1100" b="0" i="0" u="none" strike="noStrike" cap="none" dirty="0" err="1">
                <a:solidFill>
                  <a:srgbClr val="000000"/>
                </a:solidFill>
                <a:effectLst/>
                <a:latin typeface="Arial"/>
                <a:ea typeface="Arial"/>
                <a:cs typeface="Arial"/>
                <a:sym typeface="Arial"/>
              </a:rPr>
              <a:t>These</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medical</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facilities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are</a:t>
            </a:r>
            <a:r>
              <a:rPr lang="pl-PL" sz="1100" b="0" i="0" u="none" strike="noStrike" cap="none" dirty="0">
                <a:solidFill>
                  <a:srgbClr val="000000"/>
                </a:solidFill>
                <a:effectLst/>
                <a:latin typeface="Arial"/>
                <a:ea typeface="Arial"/>
                <a:cs typeface="Arial"/>
                <a:sym typeface="Arial"/>
              </a:rPr>
              <a:t> open </a:t>
            </a:r>
            <a:r>
              <a:rPr lang="pl-PL" sz="1100" b="0" i="0" u="none" strike="noStrike" cap="none" dirty="0" err="1">
                <a:solidFill>
                  <a:srgbClr val="000000"/>
                </a:solidFill>
                <a:effectLst/>
                <a:latin typeface="Arial"/>
                <a:ea typeface="Arial"/>
                <a:cs typeface="Arial"/>
                <a:sym typeface="Arial"/>
              </a:rPr>
              <a:t>Monday</a:t>
            </a:r>
            <a:r>
              <a:rPr lang="pl-PL" sz="1100" b="0" i="0" u="none" strike="noStrike" cap="none" dirty="0">
                <a:solidFill>
                  <a:srgbClr val="000000"/>
                </a:solidFill>
                <a:effectLst/>
                <a:latin typeface="Arial"/>
                <a:ea typeface="Arial"/>
                <a:cs typeface="Arial"/>
                <a:sym typeface="Arial"/>
              </a:rPr>
              <a:t> to </a:t>
            </a:r>
            <a:r>
              <a:rPr lang="pl-PL" sz="1100" b="0" i="0" u="none" strike="noStrike" cap="none" dirty="0" err="1">
                <a:solidFill>
                  <a:srgbClr val="000000"/>
                </a:solidFill>
                <a:effectLst/>
                <a:latin typeface="Arial"/>
                <a:ea typeface="Arial"/>
                <a:cs typeface="Arial"/>
                <a:sym typeface="Arial"/>
              </a:rPr>
              <a:t>Friday</a:t>
            </a:r>
            <a:r>
              <a:rPr lang="pl-PL" sz="1100" b="0" i="0" u="none" strike="noStrike" cap="none" dirty="0">
                <a:solidFill>
                  <a:srgbClr val="000000"/>
                </a:solidFill>
                <a:effectLst/>
                <a:latin typeface="Arial"/>
                <a:ea typeface="Arial"/>
                <a:cs typeface="Arial"/>
                <a:sym typeface="Arial"/>
              </a:rPr>
              <a:t> from 6:00 </a:t>
            </a:r>
            <a:r>
              <a:rPr lang="pl-PL" sz="1100" b="0" i="0" u="none" strike="noStrike" cap="none" dirty="0" err="1">
                <a:solidFill>
                  <a:srgbClr val="000000"/>
                </a:solidFill>
                <a:effectLst/>
                <a:latin typeface="Arial"/>
                <a:ea typeface="Arial"/>
                <a:cs typeface="Arial"/>
                <a:sym typeface="Arial"/>
              </a:rPr>
              <a:t>p.m</a:t>
            </a:r>
            <a:r>
              <a:rPr lang="pl-PL" sz="1100" b="0" i="0" u="none" strike="noStrike" cap="none" dirty="0">
                <a:solidFill>
                  <a:srgbClr val="000000"/>
                </a:solidFill>
                <a:effectLst/>
                <a:latin typeface="Arial"/>
                <a:ea typeface="Arial"/>
                <a:cs typeface="Arial"/>
                <a:sym typeface="Arial"/>
              </a:rPr>
              <a:t>. to 8:00 a.m. the </a:t>
            </a:r>
            <a:r>
              <a:rPr lang="pl-PL" sz="1100" b="0" i="0" u="none" strike="noStrike" cap="none" dirty="0" err="1">
                <a:solidFill>
                  <a:srgbClr val="000000"/>
                </a:solidFill>
                <a:effectLst/>
                <a:latin typeface="Arial"/>
                <a:ea typeface="Arial"/>
                <a:cs typeface="Arial"/>
                <a:sym typeface="Arial"/>
              </a:rPr>
              <a:t>following</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day</a:t>
            </a:r>
            <a:r>
              <a:rPr lang="pl-PL" sz="1100" b="0" i="0" u="none" strike="noStrike" cap="none" dirty="0">
                <a:solidFill>
                  <a:srgbClr val="000000"/>
                </a:solidFill>
                <a:effectLst/>
                <a:latin typeface="Arial"/>
                <a:ea typeface="Arial"/>
                <a:cs typeface="Arial"/>
                <a:sym typeface="Arial"/>
              </a:rPr>
              <a:t>, and on </a:t>
            </a:r>
            <a:r>
              <a:rPr lang="pl-PL" sz="1100" b="0" i="0" u="none" strike="noStrike" cap="none" dirty="0" err="1">
                <a:solidFill>
                  <a:srgbClr val="000000"/>
                </a:solidFill>
                <a:effectLst/>
                <a:latin typeface="Arial"/>
                <a:ea typeface="Arial"/>
                <a:cs typeface="Arial"/>
                <a:sym typeface="Arial"/>
              </a:rPr>
              <a:t>Saturdays</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Sundays</a:t>
            </a:r>
            <a:r>
              <a:rPr lang="pl-PL" sz="1100" b="0" i="0" u="none" strike="noStrike" cap="none" dirty="0">
                <a:solidFill>
                  <a:srgbClr val="000000"/>
                </a:solidFill>
                <a:effectLst/>
                <a:latin typeface="Arial"/>
                <a:ea typeface="Arial"/>
                <a:cs typeface="Arial"/>
                <a:sym typeface="Arial"/>
              </a:rPr>
              <a:t> and public </a:t>
            </a:r>
            <a:r>
              <a:rPr lang="pl-PL" sz="1100" b="0" i="0" u="none" strike="noStrike" cap="none" dirty="0" err="1">
                <a:solidFill>
                  <a:srgbClr val="000000"/>
                </a:solidFill>
                <a:effectLst/>
                <a:latin typeface="Arial"/>
                <a:ea typeface="Arial"/>
                <a:cs typeface="Arial"/>
                <a:sym typeface="Arial"/>
              </a:rPr>
              <a:t>holidays</a:t>
            </a:r>
            <a:r>
              <a:rPr lang="pl-PL" sz="1100" b="0" i="0" u="none" strike="noStrike" cap="none" dirty="0">
                <a:solidFill>
                  <a:srgbClr val="000000"/>
                </a:solidFill>
                <a:effectLst/>
                <a:latin typeface="Arial"/>
                <a:ea typeface="Arial"/>
                <a:cs typeface="Arial"/>
                <a:sym typeface="Arial"/>
              </a:rPr>
              <a:t> from 8:00 a.m. to 8:00 a.m. the </a:t>
            </a:r>
            <a:r>
              <a:rPr lang="pl-PL" sz="1100" b="0" i="0" u="none" strike="noStrike" cap="none" dirty="0" err="1">
                <a:solidFill>
                  <a:srgbClr val="000000"/>
                </a:solidFill>
                <a:effectLst/>
                <a:latin typeface="Arial"/>
                <a:ea typeface="Arial"/>
                <a:cs typeface="Arial"/>
                <a:sym typeface="Arial"/>
              </a:rPr>
              <a:t>next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day</a:t>
            </a:r>
            <a:r>
              <a:rPr lang="pl-PL" sz="1100" b="0" i="0" u="none" strike="noStrike" cap="none" dirty="0">
                <a:solidFill>
                  <a:srgbClr val="000000"/>
                </a:solidFill>
                <a:effectLst/>
                <a:latin typeface="Arial"/>
                <a:ea typeface="Arial"/>
                <a:cs typeface="Arial"/>
                <a:sym typeface="Arial"/>
              </a:rPr>
              <a:t>.</a:t>
            </a:r>
          </a:p>
          <a:p>
            <a:endParaRPr lang="pl-PL" sz="1100" b="0" i="0" u="none" strike="noStrike" cap="none" dirty="0">
              <a:solidFill>
                <a:srgbClr val="000000"/>
              </a:solidFill>
              <a:effectLst/>
              <a:latin typeface="Arial"/>
              <a:ea typeface="Arial"/>
              <a:cs typeface="Arial"/>
              <a:sym typeface="Arial"/>
            </a:endParaRPr>
          </a:p>
          <a:p>
            <a:r>
              <a:rPr lang="pl-PL" sz="1100" b="0" i="0" u="none" strike="noStrike" cap="none" dirty="0">
                <a:solidFill>
                  <a:srgbClr val="000000"/>
                </a:solidFill>
                <a:effectLst/>
                <a:latin typeface="Arial"/>
                <a:ea typeface="Arial"/>
                <a:cs typeface="Arial"/>
                <a:sym typeface="Arial"/>
              </a:rPr>
              <a:t>The list of the </a:t>
            </a:r>
            <a:r>
              <a:rPr lang="pl-PL" sz="1100" b="0" i="0" u="none" strike="noStrike" cap="none" dirty="0" err="1">
                <a:solidFill>
                  <a:srgbClr val="000000"/>
                </a:solidFill>
                <a:effectLst/>
                <a:latin typeface="Arial"/>
                <a:ea typeface="Arial"/>
                <a:cs typeface="Arial"/>
                <a:sym typeface="Arial"/>
              </a:rPr>
              <a:t>nearest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Medical</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Gabinets</a:t>
            </a:r>
            <a:r>
              <a:rPr lang="pl-PL" sz="1100" b="0" i="0" u="none" strike="noStrike" cap="none" dirty="0">
                <a:solidFill>
                  <a:srgbClr val="000000"/>
                </a:solidFill>
                <a:effectLst/>
                <a:latin typeface="Arial"/>
                <a:ea typeface="Arial"/>
                <a:cs typeface="Arial"/>
                <a:sym typeface="Arial"/>
              </a:rPr>
              <a:t>  Open </a:t>
            </a:r>
            <a:r>
              <a:rPr lang="pl-PL" sz="1100" b="0" i="0" u="none" strike="noStrike" cap="none" dirty="0" err="1">
                <a:solidFill>
                  <a:srgbClr val="000000"/>
                </a:solidFill>
                <a:effectLst/>
                <a:latin typeface="Arial"/>
                <a:ea typeface="Arial"/>
                <a:cs typeface="Arial"/>
                <a:sym typeface="Arial"/>
              </a:rPr>
              <a:t>at</a:t>
            </a:r>
            <a:r>
              <a:rPr lang="pl-PL" sz="1100" b="0" i="0" u="none" strike="noStrike" cap="none" dirty="0">
                <a:solidFill>
                  <a:srgbClr val="000000"/>
                </a:solidFill>
                <a:effectLst/>
                <a:latin typeface="Arial"/>
                <a:ea typeface="Arial"/>
                <a:cs typeface="Arial"/>
                <a:sym typeface="Arial"/>
              </a:rPr>
              <a:t> </a:t>
            </a:r>
            <a:r>
              <a:rPr lang="pl-PL" sz="1100" b="0" i="0" u="none" strike="noStrike" cap="none" dirty="0" err="1">
                <a:solidFill>
                  <a:srgbClr val="000000"/>
                </a:solidFill>
                <a:effectLst/>
                <a:latin typeface="Arial"/>
                <a:ea typeface="Arial"/>
                <a:cs typeface="Arial"/>
                <a:sym typeface="Arial"/>
              </a:rPr>
              <a:t>Night</a:t>
            </a:r>
            <a:r>
              <a:rPr lang="pl-PL" sz="1100" b="0" i="0" u="none" strike="noStrike" cap="none" dirty="0">
                <a:solidFill>
                  <a:srgbClr val="000000"/>
                </a:solidFill>
                <a:effectLst/>
                <a:latin typeface="Arial"/>
                <a:ea typeface="Arial"/>
                <a:cs typeface="Arial"/>
                <a:sym typeface="Arial"/>
              </a:rPr>
              <a:t> and on Public </a:t>
            </a:r>
            <a:r>
              <a:rPr lang="pl-PL" sz="1100" b="0" i="0" u="none" strike="noStrike" cap="none" dirty="0" err="1">
                <a:solidFill>
                  <a:srgbClr val="000000"/>
                </a:solidFill>
                <a:effectLst/>
                <a:latin typeface="Arial"/>
                <a:ea typeface="Arial"/>
                <a:cs typeface="Arial"/>
                <a:sym typeface="Arial"/>
              </a:rPr>
              <a:t>Holidays</a:t>
            </a:r>
            <a:r>
              <a:rPr lang="pl-PL" sz="1100" b="0" i="0" u="none" strike="noStrike" cap="none" dirty="0">
                <a:solidFill>
                  <a:srgbClr val="000000"/>
                </a:solidFill>
                <a:effectLst/>
                <a:latin typeface="Arial"/>
                <a:ea typeface="Arial"/>
                <a:cs typeface="Arial"/>
                <a:sym typeface="Arial"/>
              </a:rPr>
              <a:t>: on </a:t>
            </a:r>
            <a:r>
              <a:rPr lang="pl-PL" sz="1100" b="0" i="0" u="none" strike="noStrike" cap="none" dirty="0" err="1">
                <a:solidFill>
                  <a:srgbClr val="000000"/>
                </a:solidFill>
                <a:effectLst/>
                <a:latin typeface="Arial"/>
                <a:ea typeface="Arial"/>
                <a:cs typeface="Arial"/>
                <a:sym typeface="Arial"/>
              </a:rPr>
              <a:t>our</a:t>
            </a:r>
            <a:r>
              <a:rPr lang="pl-PL" sz="1100" b="0" i="0" u="none" strike="noStrike" cap="none" dirty="0">
                <a:solidFill>
                  <a:srgbClr val="000000"/>
                </a:solidFill>
                <a:effectLst/>
                <a:latin typeface="Arial"/>
                <a:ea typeface="Arial"/>
                <a:cs typeface="Arial"/>
                <a:sym typeface="Arial"/>
              </a:rPr>
              <a:t> web </a:t>
            </a:r>
            <a:r>
              <a:rPr lang="pl-PL" sz="1100" b="0" i="0" u="none" strike="noStrike" cap="none" dirty="0" err="1">
                <a:solidFill>
                  <a:srgbClr val="000000"/>
                </a:solidFill>
                <a:effectLst/>
                <a:latin typeface="Arial"/>
                <a:ea typeface="Arial"/>
                <a:cs typeface="Arial"/>
                <a:sym typeface="Arial"/>
              </a:rPr>
              <a:t>side</a:t>
            </a:r>
            <a:r>
              <a:rPr lang="pl-PL" sz="1100" b="0" i="0" u="none" strike="noStrike" cap="none" dirty="0">
                <a:solidFill>
                  <a:srgbClr val="000000"/>
                </a:solidFill>
                <a:effectLst/>
                <a:latin typeface="Arial"/>
                <a:ea typeface="Arial"/>
                <a:cs typeface="Arial"/>
                <a:sym typeface="Arial"/>
              </a:rPr>
              <a:t> </a:t>
            </a:r>
            <a:br>
              <a:rPr lang="pl-PL" dirty="0"/>
            </a:br>
            <a:r>
              <a:rPr lang="en-US" sz="1100" b="0" i="0" u="none" strike="noStrike" cap="none" dirty="0">
                <a:solidFill>
                  <a:srgbClr val="000000"/>
                </a:solidFill>
                <a:effectLst/>
                <a:latin typeface="Arial"/>
                <a:ea typeface="Arial"/>
                <a:cs typeface="Arial"/>
                <a:sym typeface="Arial"/>
              </a:rPr>
              <a:t>For urgent, emergency situation, please call public number 112</a:t>
            </a:r>
          </a:p>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2d05592bf_2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72d05592bf_2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Our team provides confidential, patient-centered care </a:t>
            </a:r>
            <a:r>
              <a:rPr lang="en-US" sz="1100" b="0" i="0" u="sng" strike="noStrike" cap="none" dirty="0">
                <a:solidFill>
                  <a:srgbClr val="000000"/>
                </a:solidFill>
                <a:effectLst/>
                <a:latin typeface="Arial"/>
                <a:ea typeface="Arial"/>
                <a:cs typeface="Arial"/>
                <a:sym typeface="Arial"/>
              </a:rPr>
              <a:t>for most </a:t>
            </a:r>
            <a:r>
              <a:rPr lang="en-US" sz="1100" b="0" i="0" u="none" strike="noStrike" cap="none" dirty="0">
                <a:solidFill>
                  <a:srgbClr val="000000"/>
                </a:solidFill>
                <a:effectLst/>
                <a:latin typeface="Arial"/>
                <a:ea typeface="Arial"/>
                <a:cs typeface="Arial"/>
                <a:sym typeface="Arial"/>
              </a:rPr>
              <a:t>short-term illnesses and injuries.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We also provide  women's health care, physical exams, X-ray facility, </a:t>
            </a:r>
            <a:r>
              <a:rPr lang="en-US" sz="1100" b="0" i="0" u="none" strike="noStrike" cap="none" dirty="0" err="1">
                <a:solidFill>
                  <a:srgbClr val="000000"/>
                </a:solidFill>
                <a:effectLst/>
                <a:latin typeface="Arial"/>
                <a:ea typeface="Arial"/>
                <a:cs typeface="Arial"/>
                <a:sym typeface="Arial"/>
              </a:rPr>
              <a:t>immunisations</a:t>
            </a:r>
            <a:r>
              <a:rPr lang="en-US" sz="1100" b="0" i="0" u="none" strike="noStrike" cap="none" dirty="0">
                <a:solidFill>
                  <a:srgbClr val="000000"/>
                </a:solidFill>
                <a:effectLst/>
                <a:latin typeface="Arial"/>
                <a:ea typeface="Arial"/>
                <a:cs typeface="Arial"/>
                <a:sym typeface="Arial"/>
              </a:rPr>
              <a:t> – </a:t>
            </a:r>
            <a:r>
              <a:rPr lang="en-US" sz="1100" b="0" i="0" u="none" strike="noStrike" cap="none" dirty="0" err="1">
                <a:solidFill>
                  <a:srgbClr val="000000"/>
                </a:solidFill>
                <a:effectLst/>
                <a:latin typeface="Arial"/>
                <a:ea typeface="Arial"/>
                <a:cs typeface="Arial"/>
                <a:sym typeface="Arial"/>
              </a:rPr>
              <a:t>includings</a:t>
            </a:r>
            <a:r>
              <a:rPr lang="en-US" sz="1100" b="0" i="0" u="none" strike="noStrike" cap="none" dirty="0">
                <a:solidFill>
                  <a:srgbClr val="000000"/>
                </a:solidFill>
                <a:effectLst/>
                <a:latin typeface="Arial"/>
                <a:ea typeface="Arial"/>
                <a:cs typeface="Arial"/>
                <a:sym typeface="Arial"/>
              </a:rPr>
              <a:t> covid,  laboratory testing and  </a:t>
            </a:r>
            <a:r>
              <a:rPr lang="en-US" sz="1100" b="0" i="0" u="sng" strike="noStrike" cap="none" dirty="0">
                <a:solidFill>
                  <a:srgbClr val="000000"/>
                </a:solidFill>
                <a:effectLst/>
                <a:latin typeface="Arial"/>
                <a:ea typeface="Arial"/>
                <a:cs typeface="Arial"/>
                <a:sym typeface="Arial"/>
              </a:rPr>
              <a:t>services of a psychologist.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of course we  also offer routine, repetitive procedures as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repeating prescriptions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that  can be ordered over the telephone too. </a:t>
            </a:r>
            <a:endParaRPr lang="pl-PL"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Your prescription will be available for collection within 48 hours ( excluding weekends / bank holidays).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If you need a referral to a specialist doctor (e.g. psychiatrist ) to ensure continuity of your treatment , just contact us to discuss your problems and to get the  appropriate solution.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Generally we issue referrals during the doctors visit.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pl-PL" sz="1100" b="1" i="0" u="none" strike="noStrike" cap="none" dirty="0" err="1">
                <a:solidFill>
                  <a:srgbClr val="000000"/>
                </a:solidFill>
                <a:effectLst/>
                <a:latin typeface="Arial"/>
                <a:ea typeface="Arial"/>
                <a:cs typeface="Arial"/>
                <a:sym typeface="Arial"/>
              </a:rPr>
              <a:t>Similarly</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obligation</a:t>
            </a:r>
            <a:r>
              <a:rPr lang="pl-PL" sz="1100" b="1" i="0" u="none" strike="noStrike" cap="none" dirty="0">
                <a:solidFill>
                  <a:srgbClr val="000000"/>
                </a:solidFill>
                <a:effectLst/>
                <a:latin typeface="Arial"/>
                <a:ea typeface="Arial"/>
                <a:cs typeface="Arial"/>
                <a:sym typeface="Arial"/>
              </a:rPr>
              <a:t> to </a:t>
            </a:r>
            <a:r>
              <a:rPr lang="pl-PL" sz="1100" b="1" i="0" u="none" strike="noStrike" cap="none" dirty="0" err="1">
                <a:solidFill>
                  <a:srgbClr val="000000"/>
                </a:solidFill>
                <a:effectLst/>
                <a:latin typeface="Arial"/>
                <a:ea typeface="Arial"/>
                <a:cs typeface="Arial"/>
                <a:sym typeface="Arial"/>
              </a:rPr>
              <a:t>issue</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sick</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leave</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certificate</a:t>
            </a:r>
            <a:r>
              <a:rPr lang="pl-PL" sz="1100" b="1" i="0" u="none" strike="noStrike" cap="none" dirty="0">
                <a:solidFill>
                  <a:srgbClr val="000000"/>
                </a:solidFill>
                <a:effectLst/>
                <a:latin typeface="Arial"/>
                <a:ea typeface="Arial"/>
                <a:cs typeface="Arial"/>
                <a:sym typeface="Arial"/>
              </a:rPr>
              <a:t> (in POLAND </a:t>
            </a:r>
            <a:r>
              <a:rPr lang="pl-PL" sz="1100" b="1" i="0" u="none" strike="noStrike" cap="none" dirty="0" err="1">
                <a:solidFill>
                  <a:srgbClr val="000000"/>
                </a:solidFill>
                <a:effectLst/>
                <a:latin typeface="Arial"/>
                <a:ea typeface="Arial"/>
                <a:cs typeface="Arial"/>
                <a:sym typeface="Arial"/>
              </a:rPr>
              <a:t>called</a:t>
            </a:r>
            <a:r>
              <a:rPr lang="pl-PL" sz="1100" b="1" i="0" u="none" strike="noStrike" cap="none" dirty="0">
                <a:solidFill>
                  <a:srgbClr val="000000"/>
                </a:solidFill>
                <a:effectLst/>
                <a:latin typeface="Arial"/>
                <a:ea typeface="Arial"/>
                <a:cs typeface="Arial"/>
                <a:sym typeface="Arial"/>
              </a:rPr>
              <a:t> L4) </a:t>
            </a:r>
            <a:r>
              <a:rPr lang="pl-PL" sz="1100" b="1" i="0" u="none" strike="noStrike" cap="none" dirty="0" err="1">
                <a:solidFill>
                  <a:srgbClr val="000000"/>
                </a:solidFill>
                <a:effectLst/>
                <a:latin typeface="Arial"/>
                <a:ea typeface="Arial"/>
                <a:cs typeface="Arial"/>
                <a:sym typeface="Arial"/>
              </a:rPr>
              <a:t>rests</a:t>
            </a:r>
            <a:r>
              <a:rPr lang="pl-PL" sz="1100" b="1" i="0" u="none" strike="noStrike" cap="none" dirty="0">
                <a:solidFill>
                  <a:srgbClr val="000000"/>
                </a:solidFill>
                <a:effectLst/>
                <a:latin typeface="Arial"/>
                <a:ea typeface="Arial"/>
                <a:cs typeface="Arial"/>
                <a:sym typeface="Arial"/>
              </a:rPr>
              <a:t> with the </a:t>
            </a:r>
            <a:r>
              <a:rPr lang="pl-PL" sz="1100" b="1" i="0" u="none" strike="noStrike" cap="none" dirty="0" err="1">
                <a:solidFill>
                  <a:srgbClr val="000000"/>
                </a:solidFill>
                <a:effectLst/>
                <a:latin typeface="Arial"/>
                <a:ea typeface="Arial"/>
                <a:cs typeface="Arial"/>
                <a:sym typeface="Arial"/>
              </a:rPr>
              <a:t>doctor</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So</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you</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can</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also</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get</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this</a:t>
            </a:r>
            <a:r>
              <a:rPr lang="pl-PL" sz="1100" b="1" i="0" u="none" strike="noStrike" cap="none" dirty="0">
                <a:solidFill>
                  <a:srgbClr val="000000"/>
                </a:solidFill>
                <a:effectLst/>
                <a:latin typeface="Arial"/>
                <a:ea typeface="Arial"/>
                <a:cs typeface="Arial"/>
                <a:sym typeface="Arial"/>
              </a:rPr>
              <a:t> </a:t>
            </a:r>
            <a:r>
              <a:rPr lang="pl-PL" sz="1100" b="1" i="0" u="none" strike="noStrike" cap="none" dirty="0" err="1">
                <a:solidFill>
                  <a:srgbClr val="000000"/>
                </a:solidFill>
                <a:effectLst/>
                <a:latin typeface="Arial"/>
                <a:ea typeface="Arial"/>
                <a:cs typeface="Arial"/>
                <a:sym typeface="Arial"/>
              </a:rPr>
              <a:t>certificate</a:t>
            </a:r>
            <a:r>
              <a:rPr lang="pl-PL" sz="1100" b="1" i="0" u="none" strike="noStrike" cap="none" dirty="0">
                <a:solidFill>
                  <a:srgbClr val="000000"/>
                </a:solidFill>
                <a:effectLst/>
                <a:latin typeface="Arial"/>
                <a:ea typeface="Arial"/>
                <a:cs typeface="Arial"/>
                <a:sym typeface="Arial"/>
              </a:rPr>
              <a:t> in </a:t>
            </a:r>
            <a:r>
              <a:rPr lang="pl-PL" sz="1100" b="1" i="0" u="none" strike="noStrike" cap="none" dirty="0" err="1">
                <a:solidFill>
                  <a:srgbClr val="000000"/>
                </a:solidFill>
                <a:effectLst/>
                <a:latin typeface="Arial"/>
                <a:ea typeface="Arial"/>
                <a:cs typeface="Arial"/>
                <a:sym typeface="Arial"/>
              </a:rPr>
              <a:t>our</a:t>
            </a:r>
            <a:r>
              <a:rPr lang="pl-PL" sz="1100" b="1" i="0" u="none" strike="noStrike" cap="none" dirty="0">
                <a:solidFill>
                  <a:srgbClr val="000000"/>
                </a:solidFill>
                <a:effectLst/>
                <a:latin typeface="Arial"/>
                <a:ea typeface="Arial"/>
                <a:cs typeface="Arial"/>
                <a:sym typeface="Arial"/>
              </a:rPr>
              <a:t> gabinet</a:t>
            </a: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The psychological support aims to help students facing a range of issues affecting their ordinary life and studies at the our University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Psychological Assistance </a:t>
            </a:r>
            <a:br>
              <a:rPr lang="en-US" sz="1100" b="0" i="0" u="none" strike="noStrike" cap="none" dirty="0">
                <a:solidFill>
                  <a:srgbClr val="000000"/>
                </a:solidFill>
                <a:effectLst/>
                <a:latin typeface="Arial"/>
                <a:ea typeface="Arial"/>
                <a:cs typeface="Arial"/>
                <a:sym typeface="Arial"/>
              </a:rPr>
            </a:br>
            <a:r>
              <a:rPr lang="en-US" sz="1100" b="0" i="0" u="none" strike="noStrike" cap="none" dirty="0">
                <a:solidFill>
                  <a:srgbClr val="000000"/>
                </a:solidFill>
                <a:effectLst/>
                <a:latin typeface="Arial"/>
                <a:ea typeface="Arial"/>
                <a:cs typeface="Arial"/>
                <a:sym typeface="Arial"/>
              </a:rPr>
              <a:t>On campus covers, among others,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 crisis intervention - short consultation in an emergency situation that does not require prior registration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 standard psychological support sessions, including counseling, for issues related to stress, anxiety and emotional distress, attention related problems, cultural adaptation difficulties, relationship difficulties (school related, couple related, or other), motivational issues, or other which are difficult to cope with on your own,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 and short and long term psychotherapy </a:t>
            </a:r>
            <a:endParaRPr dirty="0"/>
          </a:p>
        </p:txBody>
      </p:sp>
    </p:spTree>
    <p:extLst>
      <p:ext uri="{BB962C8B-B14F-4D97-AF65-F5344CB8AC3E}">
        <p14:creationId xmlns:p14="http://schemas.microsoft.com/office/powerpoint/2010/main" val="2450366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35</a:t>
            </a:fld>
            <a:endParaRPr lang="pl-PL"/>
          </a:p>
        </p:txBody>
      </p:sp>
    </p:spTree>
    <p:extLst>
      <p:ext uri="{BB962C8B-B14F-4D97-AF65-F5344CB8AC3E}">
        <p14:creationId xmlns:p14="http://schemas.microsoft.com/office/powerpoint/2010/main" val="3861514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4B1F6D5-A75D-4C13-929B-EC192597CC6A}"/>
              </a:ext>
            </a:extLst>
          </p:cNvPr>
          <p:cNvSpPr>
            <a:spLocks noGrp="1" noRot="1" noChangeAspect="1"/>
          </p:cNvSpPr>
          <p:nvPr>
            <p:ph type="sldImg"/>
          </p:nvPr>
        </p:nvSpPr>
        <p:spPr>
          <a:xfrm>
            <a:off x="685800" y="1143000"/>
            <a:ext cx="5486400" cy="3086100"/>
          </a:xfrm>
        </p:spPr>
      </p:sp>
      <p:sp>
        <p:nvSpPr>
          <p:cNvPr id="3" name="Symbol zastępczy notatek 2">
            <a:extLst>
              <a:ext uri="{FF2B5EF4-FFF2-40B4-BE49-F238E27FC236}">
                <a16:creationId xmlns:a16="http://schemas.microsoft.com/office/drawing/2014/main" id="{089CC1D7-C7EE-4373-A288-5B9D461EAFD7}"/>
              </a:ext>
            </a:extLst>
          </p:cNvPr>
          <p:cNvSpPr txBox="1">
            <a:spLocks noGrp="1"/>
          </p:cNvSpPr>
          <p:nvPr>
            <p:ph type="body" sz="quarter" idx="1"/>
          </p:nvPr>
        </p:nvSpPr>
        <p:spPr/>
        <p:txBody>
          <a:bodyPr/>
          <a:lstStyle/>
          <a:p>
            <a:endParaRPr lang="pl-PL"/>
          </a:p>
        </p:txBody>
      </p:sp>
      <p:sp>
        <p:nvSpPr>
          <p:cNvPr id="4" name="Symbol zastępczy numeru slajdu 3">
            <a:extLst>
              <a:ext uri="{FF2B5EF4-FFF2-40B4-BE49-F238E27FC236}">
                <a16:creationId xmlns:a16="http://schemas.microsoft.com/office/drawing/2014/main" id="{23901BD6-49BF-4306-B301-FF076AD0BFC2}"/>
              </a:ext>
            </a:extLst>
          </p:cNvPr>
          <p:cNvSpPr txBox="1">
            <a:spLocks noGrp="1"/>
          </p:cNvSpPr>
          <p:nvPr>
            <p:ph type="sldNum" sz="quarter" idx="8"/>
          </p:nvPr>
        </p:nvSpPr>
        <p:spPr/>
        <p:txBody>
          <a:bodyPr/>
          <a:lstStyle/>
          <a:p>
            <a:pPr lvl="0"/>
            <a:fld id="{288AD5FE-BBC9-4152-93D3-7E77B7B6B3B1}" type="slidenum">
              <a:t>36</a:t>
            </a:fld>
            <a:endParaRPr lang="pl-PL"/>
          </a:p>
        </p:txBody>
      </p:sp>
    </p:spTree>
    <p:extLst>
      <p:ext uri="{BB962C8B-B14F-4D97-AF65-F5344CB8AC3E}">
        <p14:creationId xmlns:p14="http://schemas.microsoft.com/office/powerpoint/2010/main" val="22371912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37</a:t>
            </a:fld>
            <a:endParaRPr lang="pl-PL"/>
          </a:p>
        </p:txBody>
      </p:sp>
    </p:spTree>
    <p:extLst>
      <p:ext uri="{BB962C8B-B14F-4D97-AF65-F5344CB8AC3E}">
        <p14:creationId xmlns:p14="http://schemas.microsoft.com/office/powerpoint/2010/main" val="1914703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38</a:t>
            </a:fld>
            <a:endParaRPr lang="pl-PL"/>
          </a:p>
        </p:txBody>
      </p:sp>
    </p:spTree>
    <p:extLst>
      <p:ext uri="{BB962C8B-B14F-4D97-AF65-F5344CB8AC3E}">
        <p14:creationId xmlns:p14="http://schemas.microsoft.com/office/powerpoint/2010/main" val="11566272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39</a:t>
            </a:fld>
            <a:endParaRPr lang="pl-PL"/>
          </a:p>
        </p:txBody>
      </p:sp>
    </p:spTree>
    <p:extLst>
      <p:ext uri="{BB962C8B-B14F-4D97-AF65-F5344CB8AC3E}">
        <p14:creationId xmlns:p14="http://schemas.microsoft.com/office/powerpoint/2010/main" val="2568651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41</a:t>
            </a:fld>
            <a:endParaRPr lang="pl-PL"/>
          </a:p>
        </p:txBody>
      </p:sp>
    </p:spTree>
    <p:extLst>
      <p:ext uri="{BB962C8B-B14F-4D97-AF65-F5344CB8AC3E}">
        <p14:creationId xmlns:p14="http://schemas.microsoft.com/office/powerpoint/2010/main" val="41490551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42</a:t>
            </a:fld>
            <a:endParaRPr lang="pl-PL"/>
          </a:p>
        </p:txBody>
      </p:sp>
    </p:spTree>
    <p:extLst>
      <p:ext uri="{BB962C8B-B14F-4D97-AF65-F5344CB8AC3E}">
        <p14:creationId xmlns:p14="http://schemas.microsoft.com/office/powerpoint/2010/main" val="41997781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43</a:t>
            </a:fld>
            <a:endParaRPr lang="pl-PL"/>
          </a:p>
        </p:txBody>
      </p:sp>
    </p:spTree>
    <p:extLst>
      <p:ext uri="{BB962C8B-B14F-4D97-AF65-F5344CB8AC3E}">
        <p14:creationId xmlns:p14="http://schemas.microsoft.com/office/powerpoint/2010/main" val="116442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44</a:t>
            </a:fld>
            <a:endParaRPr lang="pl-PL"/>
          </a:p>
        </p:txBody>
      </p:sp>
    </p:spTree>
    <p:extLst>
      <p:ext uri="{BB962C8B-B14F-4D97-AF65-F5344CB8AC3E}">
        <p14:creationId xmlns:p14="http://schemas.microsoft.com/office/powerpoint/2010/main" val="36051310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45</a:t>
            </a:fld>
            <a:endParaRPr lang="pl-PL"/>
          </a:p>
        </p:txBody>
      </p:sp>
    </p:spTree>
    <p:extLst>
      <p:ext uri="{BB962C8B-B14F-4D97-AF65-F5344CB8AC3E}">
        <p14:creationId xmlns:p14="http://schemas.microsoft.com/office/powerpoint/2010/main" val="2467861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46</a:t>
            </a:fld>
            <a:endParaRPr lang="pl-PL"/>
          </a:p>
        </p:txBody>
      </p:sp>
    </p:spTree>
    <p:extLst>
      <p:ext uri="{BB962C8B-B14F-4D97-AF65-F5344CB8AC3E}">
        <p14:creationId xmlns:p14="http://schemas.microsoft.com/office/powerpoint/2010/main" val="7655397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47</a:t>
            </a:fld>
            <a:endParaRPr lang="pl-PL"/>
          </a:p>
        </p:txBody>
      </p:sp>
    </p:spTree>
    <p:extLst>
      <p:ext uri="{BB962C8B-B14F-4D97-AF65-F5344CB8AC3E}">
        <p14:creationId xmlns:p14="http://schemas.microsoft.com/office/powerpoint/2010/main" val="1522008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48</a:t>
            </a:fld>
            <a:endParaRPr lang="pl-PL"/>
          </a:p>
        </p:txBody>
      </p:sp>
    </p:spTree>
    <p:extLst>
      <p:ext uri="{BB962C8B-B14F-4D97-AF65-F5344CB8AC3E}">
        <p14:creationId xmlns:p14="http://schemas.microsoft.com/office/powerpoint/2010/main" val="6599703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65</a:t>
            </a:fld>
            <a:endParaRPr lang="pl-PL"/>
          </a:p>
        </p:txBody>
      </p:sp>
    </p:spTree>
    <p:extLst>
      <p:ext uri="{BB962C8B-B14F-4D97-AF65-F5344CB8AC3E}">
        <p14:creationId xmlns:p14="http://schemas.microsoft.com/office/powerpoint/2010/main" val="15367644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4979958D-E959-4A58-909C-160FF3551CDF}" type="slidenum">
              <a:rPr lang="pl-PL" smtClean="0"/>
              <a:t>66</a:t>
            </a:fld>
            <a:endParaRPr lang="pl-PL"/>
          </a:p>
        </p:txBody>
      </p:sp>
    </p:spTree>
    <p:extLst>
      <p:ext uri="{BB962C8B-B14F-4D97-AF65-F5344CB8AC3E}">
        <p14:creationId xmlns:p14="http://schemas.microsoft.com/office/powerpoint/2010/main" val="1536764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04E4AD9-753B-4173-BD63-DA18E15CAD08}"/>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5CE031A0-FB42-410F-A8F2-BFB270DB45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ADE991AF-2D88-44CB-97C5-064A94BE652A}"/>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122B8F61-D3A0-4277-8C6C-82EDFF2270FD}"/>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4C4E0B75-AEEE-4829-8C81-DBCE1C4AF54B}"/>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90706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CD25E98-0429-4F39-BF52-C7506ECB1CA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1A83AB33-5F9A-44A6-901E-BB04EEA88DC4}"/>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5A71B4A-B370-4D38-A71D-46BC3F5636A8}"/>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EFDFE137-9910-48DD-B175-2C330694185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CB55940-52B7-476D-B9C2-9D36AE02B091}"/>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200679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5730A31-879D-4B36-8817-70CF2D9DB3E3}"/>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884BFC70-CC74-4FA4-B7B7-44D9E624EA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77C6DBCB-BA2D-409D-BD13-4B441ED6D4FB}"/>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B2F7A6BA-CE30-4D44-9BEF-D4D9E17F3EC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06E983A-8DDF-408F-8C73-25F2C06F61B1}"/>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2027165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D9B5B7-BE89-4370-ADBC-E75896BF9A4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4B1BB7D-DD61-413E-B995-51BED0E7028B}"/>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FECFB195-2FAC-4F79-A5F5-6A5D1F878D33}"/>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143797C6-4BE1-4460-A474-67FFAB868CF4}"/>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6" name="Symbol zastępczy stopki 5">
            <a:extLst>
              <a:ext uri="{FF2B5EF4-FFF2-40B4-BE49-F238E27FC236}">
                <a16:creationId xmlns:a16="http://schemas.microsoft.com/office/drawing/2014/main" id="{4AEED8BC-2056-4988-8513-257469BDAB9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B9519018-D839-4CE3-A040-6642547DEABB}"/>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399155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17B0E6E-C727-4286-BDE7-6B522197FAE7}"/>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85A69FC6-7EB7-4575-B1A3-0BC772DB72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458670F6-66F0-4A90-876A-23DDE0BFDE39}"/>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E2BD50C7-742A-428D-A4E9-54281DA8FE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EA0EA844-1FAE-443B-A722-C9B9A862B506}"/>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E44D471D-0A4D-4F7E-B213-FF901F91F4FC}"/>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8" name="Symbol zastępczy stopki 7">
            <a:extLst>
              <a:ext uri="{FF2B5EF4-FFF2-40B4-BE49-F238E27FC236}">
                <a16:creationId xmlns:a16="http://schemas.microsoft.com/office/drawing/2014/main" id="{ACC44DE3-D9B9-4BAE-9694-8C4A7EBB32CB}"/>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DC1028A1-11C0-4316-905F-8B4A09CE770E}"/>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3903137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42F5B29-CEAC-4ACD-8505-3EF9674688A5}"/>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E90131C9-7FD1-4987-A27C-93FE6034AA10}"/>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4" name="Symbol zastępczy stopki 3">
            <a:extLst>
              <a:ext uri="{FF2B5EF4-FFF2-40B4-BE49-F238E27FC236}">
                <a16:creationId xmlns:a16="http://schemas.microsoft.com/office/drawing/2014/main" id="{0C457B24-4C4B-47D1-ABF1-C62FEA128CE1}"/>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6515398A-98A0-4057-B311-C6C82FB5EF4E}"/>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1964620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BA06EDBF-9728-4FE6-BD38-282C83B1EC4C}"/>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3" name="Symbol zastępczy stopki 2">
            <a:extLst>
              <a:ext uri="{FF2B5EF4-FFF2-40B4-BE49-F238E27FC236}">
                <a16:creationId xmlns:a16="http://schemas.microsoft.com/office/drawing/2014/main" id="{768EB980-5B05-491D-BBFA-A19B74309CE5}"/>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8577BD1E-A041-4214-A47D-B62A479E498E}"/>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4021468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FCD11B-3E36-4077-A727-1D99F73F14B0}"/>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CA0DA724-3579-45AF-86C7-4D04E6CF29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B20533D-5DB8-4AF6-9567-29095CD495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0483C9CC-41F3-40A6-996C-428ECAA3C41A}"/>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6" name="Symbol zastępczy stopki 5">
            <a:extLst>
              <a:ext uri="{FF2B5EF4-FFF2-40B4-BE49-F238E27FC236}">
                <a16:creationId xmlns:a16="http://schemas.microsoft.com/office/drawing/2014/main" id="{71A1EA8E-F888-4638-ABFF-1B74CCEA401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F5556AFD-E1B8-4860-8F62-EF58E298528C}"/>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210129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29F041-CCB8-4D11-ADFB-6FF558E41F51}"/>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7E1C3A72-59A4-4C42-A25B-C40212FD5D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00262BE6-9C3A-46A4-9404-172DEB0F59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9289E669-7E30-4FCD-9A14-0326B90B6A86}"/>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6" name="Symbol zastępczy stopki 5">
            <a:extLst>
              <a:ext uri="{FF2B5EF4-FFF2-40B4-BE49-F238E27FC236}">
                <a16:creationId xmlns:a16="http://schemas.microsoft.com/office/drawing/2014/main" id="{BC407835-7525-4658-B0EC-6CF0B116D89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5EB91AB9-B6D4-4887-8740-0F18FF89BBA3}"/>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3097161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78D94ED-C1B6-46CB-A84C-F60540CDB1B2}"/>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C71A7A6-2495-4575-BCC1-F810BADE8B7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2C76152-9D5B-445E-ACEB-5C32BABC0B5C}"/>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50528310-4DC3-4AA0-94B2-685EF6EEB14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B839D1-F84E-47CE-AC31-275F3B82669F}"/>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1852334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BD255081-9E91-448C-A043-700EF192FDEE}"/>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35A3124B-5567-46AD-880C-CCB8F80AE024}"/>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4FE6DE9-7BE9-4724-9600-B740988D773F}"/>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3635D80B-7AE3-4CE3-A404-F1AF2DF4C3D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05F9401-F425-418B-8A6D-1CC8D0ECCB1C}"/>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277772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ytuł i zawartość">
    <p:spTree>
      <p:nvGrpSpPr>
        <p:cNvPr id="1" name=""/>
        <p:cNvGrpSpPr/>
        <p:nvPr/>
      </p:nvGrpSpPr>
      <p:grpSpPr>
        <a:xfrm>
          <a:off x="0" y="0"/>
          <a:ext cx="0" cy="0"/>
          <a:chOff x="0" y="0"/>
          <a:chExt cx="0" cy="0"/>
        </a:xfrm>
      </p:grpSpPr>
      <p:sp>
        <p:nvSpPr>
          <p:cNvPr id="2" name="Symbol zastępczy numeru slajdu 5">
            <a:extLst>
              <a:ext uri="{FF2B5EF4-FFF2-40B4-BE49-F238E27FC236}">
                <a16:creationId xmlns:a16="http://schemas.microsoft.com/office/drawing/2014/main" id="{6F2D9D4B-78E5-4E5F-AA61-77E028AE8A27}"/>
              </a:ext>
            </a:extLst>
          </p:cNvPr>
          <p:cNvSpPr txBox="1">
            <a:spLocks noGrp="1"/>
          </p:cNvSpPr>
          <p:nvPr>
            <p:ph type="sldNum" sz="quarter" idx="8"/>
          </p:nvPr>
        </p:nvSpPr>
        <p:spPr/>
        <p:txBody>
          <a:bodyPr/>
          <a:lstStyle>
            <a:lvl1pPr>
              <a:defRPr/>
            </a:lvl1pPr>
          </a:lstStyle>
          <a:p>
            <a:pPr lvl="0"/>
            <a:fld id="{7022B7B3-9121-4293-8C26-9948F8EFDD70}" type="slidenum">
              <a:t>‹#›</a:t>
            </a:fld>
            <a:endParaRPr lang="pl-PL"/>
          </a:p>
        </p:txBody>
      </p:sp>
    </p:spTree>
    <p:extLst>
      <p:ext uri="{BB962C8B-B14F-4D97-AF65-F5344CB8AC3E}">
        <p14:creationId xmlns:p14="http://schemas.microsoft.com/office/powerpoint/2010/main" val="63217938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1140867" y="645248"/>
            <a:ext cx="3586800" cy="16236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6000"/>
            </a:lvl1pPr>
            <a:lvl2pPr lvl="1">
              <a:lnSpc>
                <a:spcPct val="90000"/>
              </a:lnSpc>
              <a:spcBef>
                <a:spcPts val="0"/>
              </a:spcBef>
              <a:spcAft>
                <a:spcPts val="0"/>
              </a:spcAft>
              <a:buNone/>
              <a:defRPr sz="6000"/>
            </a:lvl2pPr>
            <a:lvl3pPr lvl="2">
              <a:lnSpc>
                <a:spcPct val="90000"/>
              </a:lnSpc>
              <a:spcBef>
                <a:spcPts val="0"/>
              </a:spcBef>
              <a:spcAft>
                <a:spcPts val="0"/>
              </a:spcAft>
              <a:buNone/>
              <a:defRPr sz="6000"/>
            </a:lvl3pPr>
            <a:lvl4pPr lvl="3">
              <a:lnSpc>
                <a:spcPct val="90000"/>
              </a:lnSpc>
              <a:spcBef>
                <a:spcPts val="0"/>
              </a:spcBef>
              <a:spcAft>
                <a:spcPts val="0"/>
              </a:spcAft>
              <a:buNone/>
              <a:defRPr sz="6000"/>
            </a:lvl4pPr>
            <a:lvl5pPr lvl="4">
              <a:lnSpc>
                <a:spcPct val="90000"/>
              </a:lnSpc>
              <a:spcBef>
                <a:spcPts val="0"/>
              </a:spcBef>
              <a:spcAft>
                <a:spcPts val="0"/>
              </a:spcAft>
              <a:buNone/>
              <a:defRPr sz="6000"/>
            </a:lvl5pPr>
            <a:lvl6pPr lvl="5">
              <a:lnSpc>
                <a:spcPct val="90000"/>
              </a:lnSpc>
              <a:spcBef>
                <a:spcPts val="0"/>
              </a:spcBef>
              <a:spcAft>
                <a:spcPts val="0"/>
              </a:spcAft>
              <a:buNone/>
              <a:defRPr sz="6000"/>
            </a:lvl6pPr>
            <a:lvl7pPr lvl="6">
              <a:lnSpc>
                <a:spcPct val="90000"/>
              </a:lnSpc>
              <a:spcBef>
                <a:spcPts val="0"/>
              </a:spcBef>
              <a:spcAft>
                <a:spcPts val="0"/>
              </a:spcAft>
              <a:buNone/>
              <a:defRPr sz="6000"/>
            </a:lvl7pPr>
            <a:lvl8pPr lvl="7">
              <a:lnSpc>
                <a:spcPct val="90000"/>
              </a:lnSpc>
              <a:spcBef>
                <a:spcPts val="0"/>
              </a:spcBef>
              <a:spcAft>
                <a:spcPts val="0"/>
              </a:spcAft>
              <a:buNone/>
              <a:defRPr sz="6000"/>
            </a:lvl8pPr>
            <a:lvl9pPr lvl="8">
              <a:lnSpc>
                <a:spcPct val="90000"/>
              </a:lnSpc>
              <a:spcBef>
                <a:spcPts val="0"/>
              </a:spcBef>
              <a:spcAft>
                <a:spcPts val="0"/>
              </a:spcAft>
              <a:buNone/>
              <a:defRPr sz="6000"/>
            </a:lvl9pPr>
          </a:lstStyle>
          <a:p>
            <a:endParaRPr/>
          </a:p>
        </p:txBody>
      </p:sp>
      <p:sp>
        <p:nvSpPr>
          <p:cNvPr id="57" name="Google Shape;57;p13"/>
          <p:cNvSpPr txBox="1">
            <a:spLocks noGrp="1"/>
          </p:cNvSpPr>
          <p:nvPr>
            <p:ph type="title" idx="2"/>
          </p:nvPr>
        </p:nvSpPr>
        <p:spPr>
          <a:xfrm>
            <a:off x="7765979" y="2201689"/>
            <a:ext cx="3144400" cy="560400"/>
          </a:xfrm>
          <a:prstGeom prst="rect">
            <a:avLst/>
          </a:prstGeom>
        </p:spPr>
        <p:txBody>
          <a:bodyPr spcFirstLastPara="1" wrap="square" lIns="91425" tIns="91425" rIns="91425" bIns="91425" anchor="t" anchorCtr="0">
            <a:noAutofit/>
          </a:bodyPr>
          <a:lstStyle>
            <a:lvl1pPr lvl="0" rtl="0">
              <a:spcBef>
                <a:spcPts val="267"/>
              </a:spcBef>
              <a:spcAft>
                <a:spcPts val="0"/>
              </a:spcAft>
              <a:buSzPts val="1800"/>
              <a:buNone/>
              <a:defRPr sz="2133"/>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58" name="Google Shape;58;p13"/>
          <p:cNvSpPr txBox="1">
            <a:spLocks noGrp="1"/>
          </p:cNvSpPr>
          <p:nvPr>
            <p:ph type="subTitle" idx="1"/>
          </p:nvPr>
        </p:nvSpPr>
        <p:spPr>
          <a:xfrm>
            <a:off x="7765979" y="2558888"/>
            <a:ext cx="3144400" cy="717600"/>
          </a:xfrm>
          <a:prstGeom prst="rect">
            <a:avLst/>
          </a:prstGeom>
        </p:spPr>
        <p:txBody>
          <a:bodyPr spcFirstLastPara="1" wrap="square" lIns="91425" tIns="91425" rIns="91425" bIns="91425" anchor="t" anchorCtr="0">
            <a:noAutofit/>
          </a:bodyPr>
          <a:lstStyle>
            <a:lvl1pPr lvl="0" rtl="0">
              <a:lnSpc>
                <a:spcPct val="100000"/>
              </a:lnSpc>
              <a:spcBef>
                <a:spcPts val="267"/>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9" name="Google Shape;59;p13"/>
          <p:cNvSpPr txBox="1">
            <a:spLocks noGrp="1"/>
          </p:cNvSpPr>
          <p:nvPr>
            <p:ph type="title" idx="3"/>
          </p:nvPr>
        </p:nvSpPr>
        <p:spPr>
          <a:xfrm>
            <a:off x="7765979" y="3593493"/>
            <a:ext cx="3144400" cy="560400"/>
          </a:xfrm>
          <a:prstGeom prst="rect">
            <a:avLst/>
          </a:prstGeom>
        </p:spPr>
        <p:txBody>
          <a:bodyPr spcFirstLastPara="1" wrap="square" lIns="91425" tIns="91425" rIns="91425" bIns="91425" anchor="t" anchorCtr="0">
            <a:noAutofit/>
          </a:bodyPr>
          <a:lstStyle>
            <a:lvl1pPr lvl="0" rtl="0">
              <a:spcBef>
                <a:spcPts val="267"/>
              </a:spcBef>
              <a:spcAft>
                <a:spcPts val="0"/>
              </a:spcAft>
              <a:buSzPts val="1800"/>
              <a:buNone/>
              <a:defRPr sz="2133"/>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60" name="Google Shape;60;p13"/>
          <p:cNvSpPr txBox="1">
            <a:spLocks noGrp="1"/>
          </p:cNvSpPr>
          <p:nvPr>
            <p:ph type="subTitle" idx="4"/>
          </p:nvPr>
        </p:nvSpPr>
        <p:spPr>
          <a:xfrm>
            <a:off x="7765979" y="3950688"/>
            <a:ext cx="3144400" cy="717600"/>
          </a:xfrm>
          <a:prstGeom prst="rect">
            <a:avLst/>
          </a:prstGeom>
        </p:spPr>
        <p:txBody>
          <a:bodyPr spcFirstLastPara="1" wrap="square" lIns="91425" tIns="91425" rIns="91425" bIns="91425" anchor="t" anchorCtr="0">
            <a:noAutofit/>
          </a:bodyPr>
          <a:lstStyle>
            <a:lvl1pPr lvl="0" rtl="0">
              <a:lnSpc>
                <a:spcPct val="100000"/>
              </a:lnSpc>
              <a:spcBef>
                <a:spcPts val="267"/>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 name="Google Shape;61;p13"/>
          <p:cNvSpPr txBox="1">
            <a:spLocks noGrp="1"/>
          </p:cNvSpPr>
          <p:nvPr>
            <p:ph type="title" idx="5"/>
          </p:nvPr>
        </p:nvSpPr>
        <p:spPr>
          <a:xfrm>
            <a:off x="7765979" y="4999785"/>
            <a:ext cx="3144400" cy="560400"/>
          </a:xfrm>
          <a:prstGeom prst="rect">
            <a:avLst/>
          </a:prstGeom>
        </p:spPr>
        <p:txBody>
          <a:bodyPr spcFirstLastPara="1" wrap="square" lIns="91425" tIns="91425" rIns="91425" bIns="91425" anchor="t" anchorCtr="0">
            <a:noAutofit/>
          </a:bodyPr>
          <a:lstStyle>
            <a:lvl1pPr lvl="0" rtl="0">
              <a:spcBef>
                <a:spcPts val="267"/>
              </a:spcBef>
              <a:spcAft>
                <a:spcPts val="0"/>
              </a:spcAft>
              <a:buSzPts val="1800"/>
              <a:buNone/>
              <a:defRPr sz="2133"/>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62" name="Google Shape;62;p13"/>
          <p:cNvSpPr txBox="1">
            <a:spLocks noGrp="1"/>
          </p:cNvSpPr>
          <p:nvPr>
            <p:ph type="subTitle" idx="6"/>
          </p:nvPr>
        </p:nvSpPr>
        <p:spPr>
          <a:xfrm>
            <a:off x="7765979" y="5356987"/>
            <a:ext cx="3144400" cy="717600"/>
          </a:xfrm>
          <a:prstGeom prst="rect">
            <a:avLst/>
          </a:prstGeom>
        </p:spPr>
        <p:txBody>
          <a:bodyPr spcFirstLastPara="1" wrap="square" lIns="91425" tIns="91425" rIns="91425" bIns="91425" anchor="t" anchorCtr="0">
            <a:noAutofit/>
          </a:bodyPr>
          <a:lstStyle>
            <a:lvl1pPr lvl="0" rtl="0">
              <a:lnSpc>
                <a:spcPct val="100000"/>
              </a:lnSpc>
              <a:spcBef>
                <a:spcPts val="267"/>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3" name="Google Shape;63;p13"/>
          <p:cNvSpPr txBox="1">
            <a:spLocks noGrp="1"/>
          </p:cNvSpPr>
          <p:nvPr>
            <p:ph type="title" idx="7" hasCustomPrompt="1"/>
          </p:nvPr>
        </p:nvSpPr>
        <p:spPr>
          <a:xfrm>
            <a:off x="6591479" y="2508308"/>
            <a:ext cx="971600" cy="4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333">
                <a:solidFill>
                  <a:schemeClr val="accent2"/>
                </a:solidFill>
              </a:defRPr>
            </a:lvl1pPr>
            <a:lvl2pPr lvl="1" algn="ctr" rtl="0">
              <a:spcBef>
                <a:spcPts val="0"/>
              </a:spcBef>
              <a:spcAft>
                <a:spcPts val="0"/>
              </a:spcAft>
              <a:buSzPts val="2000"/>
              <a:buFont typeface="Raleway"/>
              <a:buNone/>
              <a:defRPr sz="2667" b="1">
                <a:latin typeface="Raleway"/>
                <a:ea typeface="Raleway"/>
                <a:cs typeface="Raleway"/>
                <a:sym typeface="Raleway"/>
              </a:defRPr>
            </a:lvl2pPr>
            <a:lvl3pPr lvl="2" algn="ctr" rtl="0">
              <a:spcBef>
                <a:spcPts val="0"/>
              </a:spcBef>
              <a:spcAft>
                <a:spcPts val="0"/>
              </a:spcAft>
              <a:buSzPts val="2000"/>
              <a:buFont typeface="Raleway"/>
              <a:buNone/>
              <a:defRPr sz="2667" b="1">
                <a:latin typeface="Raleway"/>
                <a:ea typeface="Raleway"/>
                <a:cs typeface="Raleway"/>
                <a:sym typeface="Raleway"/>
              </a:defRPr>
            </a:lvl3pPr>
            <a:lvl4pPr lvl="3" algn="ctr" rtl="0">
              <a:spcBef>
                <a:spcPts val="0"/>
              </a:spcBef>
              <a:spcAft>
                <a:spcPts val="0"/>
              </a:spcAft>
              <a:buSzPts val="2000"/>
              <a:buFont typeface="Raleway"/>
              <a:buNone/>
              <a:defRPr sz="2667" b="1">
                <a:latin typeface="Raleway"/>
                <a:ea typeface="Raleway"/>
                <a:cs typeface="Raleway"/>
                <a:sym typeface="Raleway"/>
              </a:defRPr>
            </a:lvl4pPr>
            <a:lvl5pPr lvl="4" algn="ctr" rtl="0">
              <a:spcBef>
                <a:spcPts val="0"/>
              </a:spcBef>
              <a:spcAft>
                <a:spcPts val="0"/>
              </a:spcAft>
              <a:buSzPts val="2000"/>
              <a:buFont typeface="Raleway"/>
              <a:buNone/>
              <a:defRPr sz="2667" b="1">
                <a:latin typeface="Raleway"/>
                <a:ea typeface="Raleway"/>
                <a:cs typeface="Raleway"/>
                <a:sym typeface="Raleway"/>
              </a:defRPr>
            </a:lvl5pPr>
            <a:lvl6pPr lvl="5" algn="ctr" rtl="0">
              <a:spcBef>
                <a:spcPts val="0"/>
              </a:spcBef>
              <a:spcAft>
                <a:spcPts val="0"/>
              </a:spcAft>
              <a:buSzPts val="2000"/>
              <a:buFont typeface="Raleway"/>
              <a:buNone/>
              <a:defRPr sz="2667" b="1">
                <a:latin typeface="Raleway"/>
                <a:ea typeface="Raleway"/>
                <a:cs typeface="Raleway"/>
                <a:sym typeface="Raleway"/>
              </a:defRPr>
            </a:lvl6pPr>
            <a:lvl7pPr lvl="6" algn="ctr" rtl="0">
              <a:spcBef>
                <a:spcPts val="0"/>
              </a:spcBef>
              <a:spcAft>
                <a:spcPts val="0"/>
              </a:spcAft>
              <a:buSzPts val="2000"/>
              <a:buFont typeface="Raleway"/>
              <a:buNone/>
              <a:defRPr sz="2667" b="1">
                <a:latin typeface="Raleway"/>
                <a:ea typeface="Raleway"/>
                <a:cs typeface="Raleway"/>
                <a:sym typeface="Raleway"/>
              </a:defRPr>
            </a:lvl7pPr>
            <a:lvl8pPr lvl="7" algn="ctr" rtl="0">
              <a:spcBef>
                <a:spcPts val="0"/>
              </a:spcBef>
              <a:spcAft>
                <a:spcPts val="0"/>
              </a:spcAft>
              <a:buSzPts val="2000"/>
              <a:buFont typeface="Raleway"/>
              <a:buNone/>
              <a:defRPr sz="2667" b="1">
                <a:latin typeface="Raleway"/>
                <a:ea typeface="Raleway"/>
                <a:cs typeface="Raleway"/>
                <a:sym typeface="Raleway"/>
              </a:defRPr>
            </a:lvl8pPr>
            <a:lvl9pPr lvl="8" algn="ctr" rtl="0">
              <a:spcBef>
                <a:spcPts val="0"/>
              </a:spcBef>
              <a:spcAft>
                <a:spcPts val="0"/>
              </a:spcAft>
              <a:buSzPts val="2000"/>
              <a:buFont typeface="Raleway"/>
              <a:buNone/>
              <a:defRPr sz="2667" b="1">
                <a:latin typeface="Raleway"/>
                <a:ea typeface="Raleway"/>
                <a:cs typeface="Raleway"/>
                <a:sym typeface="Raleway"/>
              </a:defRPr>
            </a:lvl9pPr>
          </a:lstStyle>
          <a:p>
            <a:r>
              <a:t>xx%</a:t>
            </a:r>
          </a:p>
        </p:txBody>
      </p:sp>
      <p:sp>
        <p:nvSpPr>
          <p:cNvPr id="64" name="Google Shape;64;p13"/>
          <p:cNvSpPr txBox="1">
            <a:spLocks noGrp="1"/>
          </p:cNvSpPr>
          <p:nvPr>
            <p:ph type="title" idx="8" hasCustomPrompt="1"/>
          </p:nvPr>
        </p:nvSpPr>
        <p:spPr>
          <a:xfrm>
            <a:off x="6591479" y="3906608"/>
            <a:ext cx="971600" cy="4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333">
                <a:solidFill>
                  <a:schemeClr val="accent2"/>
                </a:solidFill>
              </a:defRPr>
            </a:lvl1pPr>
            <a:lvl2pPr lvl="1" algn="ctr" rtl="0">
              <a:spcBef>
                <a:spcPts val="0"/>
              </a:spcBef>
              <a:spcAft>
                <a:spcPts val="0"/>
              </a:spcAft>
              <a:buSzPts val="2000"/>
              <a:buFont typeface="Raleway"/>
              <a:buNone/>
              <a:defRPr sz="2667" b="1">
                <a:latin typeface="Raleway"/>
                <a:ea typeface="Raleway"/>
                <a:cs typeface="Raleway"/>
                <a:sym typeface="Raleway"/>
              </a:defRPr>
            </a:lvl2pPr>
            <a:lvl3pPr lvl="2" algn="ctr" rtl="0">
              <a:spcBef>
                <a:spcPts val="0"/>
              </a:spcBef>
              <a:spcAft>
                <a:spcPts val="0"/>
              </a:spcAft>
              <a:buSzPts val="2000"/>
              <a:buFont typeface="Raleway"/>
              <a:buNone/>
              <a:defRPr sz="2667" b="1">
                <a:latin typeface="Raleway"/>
                <a:ea typeface="Raleway"/>
                <a:cs typeface="Raleway"/>
                <a:sym typeface="Raleway"/>
              </a:defRPr>
            </a:lvl3pPr>
            <a:lvl4pPr lvl="3" algn="ctr" rtl="0">
              <a:spcBef>
                <a:spcPts val="0"/>
              </a:spcBef>
              <a:spcAft>
                <a:spcPts val="0"/>
              </a:spcAft>
              <a:buSzPts val="2000"/>
              <a:buFont typeface="Raleway"/>
              <a:buNone/>
              <a:defRPr sz="2667" b="1">
                <a:latin typeface="Raleway"/>
                <a:ea typeface="Raleway"/>
                <a:cs typeface="Raleway"/>
                <a:sym typeface="Raleway"/>
              </a:defRPr>
            </a:lvl4pPr>
            <a:lvl5pPr lvl="4" algn="ctr" rtl="0">
              <a:spcBef>
                <a:spcPts val="0"/>
              </a:spcBef>
              <a:spcAft>
                <a:spcPts val="0"/>
              </a:spcAft>
              <a:buSzPts val="2000"/>
              <a:buFont typeface="Raleway"/>
              <a:buNone/>
              <a:defRPr sz="2667" b="1">
                <a:latin typeface="Raleway"/>
                <a:ea typeface="Raleway"/>
                <a:cs typeface="Raleway"/>
                <a:sym typeface="Raleway"/>
              </a:defRPr>
            </a:lvl5pPr>
            <a:lvl6pPr lvl="5" algn="ctr" rtl="0">
              <a:spcBef>
                <a:spcPts val="0"/>
              </a:spcBef>
              <a:spcAft>
                <a:spcPts val="0"/>
              </a:spcAft>
              <a:buSzPts val="2000"/>
              <a:buFont typeface="Raleway"/>
              <a:buNone/>
              <a:defRPr sz="2667" b="1">
                <a:latin typeface="Raleway"/>
                <a:ea typeface="Raleway"/>
                <a:cs typeface="Raleway"/>
                <a:sym typeface="Raleway"/>
              </a:defRPr>
            </a:lvl6pPr>
            <a:lvl7pPr lvl="6" algn="ctr" rtl="0">
              <a:spcBef>
                <a:spcPts val="0"/>
              </a:spcBef>
              <a:spcAft>
                <a:spcPts val="0"/>
              </a:spcAft>
              <a:buSzPts val="2000"/>
              <a:buFont typeface="Raleway"/>
              <a:buNone/>
              <a:defRPr sz="2667" b="1">
                <a:latin typeface="Raleway"/>
                <a:ea typeface="Raleway"/>
                <a:cs typeface="Raleway"/>
                <a:sym typeface="Raleway"/>
              </a:defRPr>
            </a:lvl7pPr>
            <a:lvl8pPr lvl="7" algn="ctr" rtl="0">
              <a:spcBef>
                <a:spcPts val="0"/>
              </a:spcBef>
              <a:spcAft>
                <a:spcPts val="0"/>
              </a:spcAft>
              <a:buSzPts val="2000"/>
              <a:buFont typeface="Raleway"/>
              <a:buNone/>
              <a:defRPr sz="2667" b="1">
                <a:latin typeface="Raleway"/>
                <a:ea typeface="Raleway"/>
                <a:cs typeface="Raleway"/>
                <a:sym typeface="Raleway"/>
              </a:defRPr>
            </a:lvl8pPr>
            <a:lvl9pPr lvl="8" algn="ctr" rtl="0">
              <a:spcBef>
                <a:spcPts val="0"/>
              </a:spcBef>
              <a:spcAft>
                <a:spcPts val="0"/>
              </a:spcAft>
              <a:buSzPts val="2000"/>
              <a:buFont typeface="Raleway"/>
              <a:buNone/>
              <a:defRPr sz="2667" b="1">
                <a:latin typeface="Raleway"/>
                <a:ea typeface="Raleway"/>
                <a:cs typeface="Raleway"/>
                <a:sym typeface="Raleway"/>
              </a:defRPr>
            </a:lvl9pPr>
          </a:lstStyle>
          <a:p>
            <a:r>
              <a:t>xx%</a:t>
            </a:r>
          </a:p>
        </p:txBody>
      </p:sp>
      <p:sp>
        <p:nvSpPr>
          <p:cNvPr id="65" name="Google Shape;65;p13"/>
          <p:cNvSpPr txBox="1">
            <a:spLocks noGrp="1"/>
          </p:cNvSpPr>
          <p:nvPr>
            <p:ph type="title" idx="9" hasCustomPrompt="1"/>
          </p:nvPr>
        </p:nvSpPr>
        <p:spPr>
          <a:xfrm>
            <a:off x="6591479" y="5304899"/>
            <a:ext cx="971600" cy="4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333">
                <a:solidFill>
                  <a:schemeClr val="accent2"/>
                </a:solidFill>
              </a:defRPr>
            </a:lvl1pPr>
            <a:lvl2pPr lvl="1" algn="ctr" rtl="0">
              <a:spcBef>
                <a:spcPts val="0"/>
              </a:spcBef>
              <a:spcAft>
                <a:spcPts val="0"/>
              </a:spcAft>
              <a:buSzPts val="2000"/>
              <a:buFont typeface="Raleway"/>
              <a:buNone/>
              <a:defRPr sz="2667" b="1">
                <a:latin typeface="Raleway"/>
                <a:ea typeface="Raleway"/>
                <a:cs typeface="Raleway"/>
                <a:sym typeface="Raleway"/>
              </a:defRPr>
            </a:lvl2pPr>
            <a:lvl3pPr lvl="2" algn="ctr" rtl="0">
              <a:spcBef>
                <a:spcPts val="0"/>
              </a:spcBef>
              <a:spcAft>
                <a:spcPts val="0"/>
              </a:spcAft>
              <a:buSzPts val="2000"/>
              <a:buFont typeface="Raleway"/>
              <a:buNone/>
              <a:defRPr sz="2667" b="1">
                <a:latin typeface="Raleway"/>
                <a:ea typeface="Raleway"/>
                <a:cs typeface="Raleway"/>
                <a:sym typeface="Raleway"/>
              </a:defRPr>
            </a:lvl3pPr>
            <a:lvl4pPr lvl="3" algn="ctr" rtl="0">
              <a:spcBef>
                <a:spcPts val="0"/>
              </a:spcBef>
              <a:spcAft>
                <a:spcPts val="0"/>
              </a:spcAft>
              <a:buSzPts val="2000"/>
              <a:buFont typeface="Raleway"/>
              <a:buNone/>
              <a:defRPr sz="2667" b="1">
                <a:latin typeface="Raleway"/>
                <a:ea typeface="Raleway"/>
                <a:cs typeface="Raleway"/>
                <a:sym typeface="Raleway"/>
              </a:defRPr>
            </a:lvl4pPr>
            <a:lvl5pPr lvl="4" algn="ctr" rtl="0">
              <a:spcBef>
                <a:spcPts val="0"/>
              </a:spcBef>
              <a:spcAft>
                <a:spcPts val="0"/>
              </a:spcAft>
              <a:buSzPts val="2000"/>
              <a:buFont typeface="Raleway"/>
              <a:buNone/>
              <a:defRPr sz="2667" b="1">
                <a:latin typeface="Raleway"/>
                <a:ea typeface="Raleway"/>
                <a:cs typeface="Raleway"/>
                <a:sym typeface="Raleway"/>
              </a:defRPr>
            </a:lvl5pPr>
            <a:lvl6pPr lvl="5" algn="ctr" rtl="0">
              <a:spcBef>
                <a:spcPts val="0"/>
              </a:spcBef>
              <a:spcAft>
                <a:spcPts val="0"/>
              </a:spcAft>
              <a:buSzPts val="2000"/>
              <a:buFont typeface="Raleway"/>
              <a:buNone/>
              <a:defRPr sz="2667" b="1">
                <a:latin typeface="Raleway"/>
                <a:ea typeface="Raleway"/>
                <a:cs typeface="Raleway"/>
                <a:sym typeface="Raleway"/>
              </a:defRPr>
            </a:lvl6pPr>
            <a:lvl7pPr lvl="6" algn="ctr" rtl="0">
              <a:spcBef>
                <a:spcPts val="0"/>
              </a:spcBef>
              <a:spcAft>
                <a:spcPts val="0"/>
              </a:spcAft>
              <a:buSzPts val="2000"/>
              <a:buFont typeface="Raleway"/>
              <a:buNone/>
              <a:defRPr sz="2667" b="1">
                <a:latin typeface="Raleway"/>
                <a:ea typeface="Raleway"/>
                <a:cs typeface="Raleway"/>
                <a:sym typeface="Raleway"/>
              </a:defRPr>
            </a:lvl7pPr>
            <a:lvl8pPr lvl="7" algn="ctr" rtl="0">
              <a:spcBef>
                <a:spcPts val="0"/>
              </a:spcBef>
              <a:spcAft>
                <a:spcPts val="0"/>
              </a:spcAft>
              <a:buSzPts val="2000"/>
              <a:buFont typeface="Raleway"/>
              <a:buNone/>
              <a:defRPr sz="2667" b="1">
                <a:latin typeface="Raleway"/>
                <a:ea typeface="Raleway"/>
                <a:cs typeface="Raleway"/>
                <a:sym typeface="Raleway"/>
              </a:defRPr>
            </a:lvl8pPr>
            <a:lvl9pPr lvl="8" algn="ctr" rtl="0">
              <a:spcBef>
                <a:spcPts val="0"/>
              </a:spcBef>
              <a:spcAft>
                <a:spcPts val="0"/>
              </a:spcAft>
              <a:buSzPts val="2000"/>
              <a:buFont typeface="Raleway"/>
              <a:buNone/>
              <a:defRPr sz="2667" b="1">
                <a:latin typeface="Raleway"/>
                <a:ea typeface="Raleway"/>
                <a:cs typeface="Raleway"/>
                <a:sym typeface="Raleway"/>
              </a:defRPr>
            </a:lvl9pPr>
          </a:lstStyle>
          <a:p>
            <a:r>
              <a:t>xx%</a:t>
            </a:r>
          </a:p>
        </p:txBody>
      </p:sp>
      <p:sp>
        <p:nvSpPr>
          <p:cNvPr id="66" name="Google Shape;66;p13"/>
          <p:cNvSpPr txBox="1">
            <a:spLocks noGrp="1"/>
          </p:cNvSpPr>
          <p:nvPr>
            <p:ph type="title" idx="13"/>
          </p:nvPr>
        </p:nvSpPr>
        <p:spPr>
          <a:xfrm>
            <a:off x="7765979" y="803007"/>
            <a:ext cx="3144400" cy="560400"/>
          </a:xfrm>
          <a:prstGeom prst="rect">
            <a:avLst/>
          </a:prstGeom>
        </p:spPr>
        <p:txBody>
          <a:bodyPr spcFirstLastPara="1" wrap="square" lIns="91425" tIns="91425" rIns="91425" bIns="91425" anchor="t" anchorCtr="0">
            <a:noAutofit/>
          </a:bodyPr>
          <a:lstStyle>
            <a:lvl1pPr lvl="0" rtl="0">
              <a:spcBef>
                <a:spcPts val="267"/>
              </a:spcBef>
              <a:spcAft>
                <a:spcPts val="0"/>
              </a:spcAft>
              <a:buSzPts val="1800"/>
              <a:buNone/>
              <a:defRPr sz="2133"/>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67" name="Google Shape;67;p13"/>
          <p:cNvSpPr txBox="1">
            <a:spLocks noGrp="1"/>
          </p:cNvSpPr>
          <p:nvPr>
            <p:ph type="subTitle" idx="14"/>
          </p:nvPr>
        </p:nvSpPr>
        <p:spPr>
          <a:xfrm>
            <a:off x="7765979" y="1160205"/>
            <a:ext cx="3144400"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8" name="Google Shape;68;p13"/>
          <p:cNvSpPr txBox="1">
            <a:spLocks noGrp="1"/>
          </p:cNvSpPr>
          <p:nvPr>
            <p:ph type="title" idx="15" hasCustomPrompt="1"/>
          </p:nvPr>
        </p:nvSpPr>
        <p:spPr>
          <a:xfrm>
            <a:off x="6591479" y="1113492"/>
            <a:ext cx="971600" cy="4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3333">
                <a:solidFill>
                  <a:schemeClr val="accent2"/>
                </a:solidFill>
              </a:defRPr>
            </a:lvl1pPr>
            <a:lvl2pPr lvl="1" algn="ctr" rtl="0">
              <a:spcBef>
                <a:spcPts val="0"/>
              </a:spcBef>
              <a:spcAft>
                <a:spcPts val="0"/>
              </a:spcAft>
              <a:buSzPts val="2000"/>
              <a:buFont typeface="Raleway"/>
              <a:buNone/>
              <a:defRPr sz="2667" b="1">
                <a:latin typeface="Raleway"/>
                <a:ea typeface="Raleway"/>
                <a:cs typeface="Raleway"/>
                <a:sym typeface="Raleway"/>
              </a:defRPr>
            </a:lvl2pPr>
            <a:lvl3pPr lvl="2" algn="ctr" rtl="0">
              <a:spcBef>
                <a:spcPts val="0"/>
              </a:spcBef>
              <a:spcAft>
                <a:spcPts val="0"/>
              </a:spcAft>
              <a:buSzPts val="2000"/>
              <a:buFont typeface="Raleway"/>
              <a:buNone/>
              <a:defRPr sz="2667" b="1">
                <a:latin typeface="Raleway"/>
                <a:ea typeface="Raleway"/>
                <a:cs typeface="Raleway"/>
                <a:sym typeface="Raleway"/>
              </a:defRPr>
            </a:lvl3pPr>
            <a:lvl4pPr lvl="3" algn="ctr" rtl="0">
              <a:spcBef>
                <a:spcPts val="0"/>
              </a:spcBef>
              <a:spcAft>
                <a:spcPts val="0"/>
              </a:spcAft>
              <a:buSzPts val="2000"/>
              <a:buFont typeface="Raleway"/>
              <a:buNone/>
              <a:defRPr sz="2667" b="1">
                <a:latin typeface="Raleway"/>
                <a:ea typeface="Raleway"/>
                <a:cs typeface="Raleway"/>
                <a:sym typeface="Raleway"/>
              </a:defRPr>
            </a:lvl4pPr>
            <a:lvl5pPr lvl="4" algn="ctr" rtl="0">
              <a:spcBef>
                <a:spcPts val="0"/>
              </a:spcBef>
              <a:spcAft>
                <a:spcPts val="0"/>
              </a:spcAft>
              <a:buSzPts val="2000"/>
              <a:buFont typeface="Raleway"/>
              <a:buNone/>
              <a:defRPr sz="2667" b="1">
                <a:latin typeface="Raleway"/>
                <a:ea typeface="Raleway"/>
                <a:cs typeface="Raleway"/>
                <a:sym typeface="Raleway"/>
              </a:defRPr>
            </a:lvl5pPr>
            <a:lvl6pPr lvl="5" algn="ctr" rtl="0">
              <a:spcBef>
                <a:spcPts val="0"/>
              </a:spcBef>
              <a:spcAft>
                <a:spcPts val="0"/>
              </a:spcAft>
              <a:buSzPts val="2000"/>
              <a:buFont typeface="Raleway"/>
              <a:buNone/>
              <a:defRPr sz="2667" b="1">
                <a:latin typeface="Raleway"/>
                <a:ea typeface="Raleway"/>
                <a:cs typeface="Raleway"/>
                <a:sym typeface="Raleway"/>
              </a:defRPr>
            </a:lvl6pPr>
            <a:lvl7pPr lvl="6" algn="ctr" rtl="0">
              <a:spcBef>
                <a:spcPts val="0"/>
              </a:spcBef>
              <a:spcAft>
                <a:spcPts val="0"/>
              </a:spcAft>
              <a:buSzPts val="2000"/>
              <a:buFont typeface="Raleway"/>
              <a:buNone/>
              <a:defRPr sz="2667" b="1">
                <a:latin typeface="Raleway"/>
                <a:ea typeface="Raleway"/>
                <a:cs typeface="Raleway"/>
                <a:sym typeface="Raleway"/>
              </a:defRPr>
            </a:lvl7pPr>
            <a:lvl8pPr lvl="7" algn="ctr" rtl="0">
              <a:spcBef>
                <a:spcPts val="0"/>
              </a:spcBef>
              <a:spcAft>
                <a:spcPts val="0"/>
              </a:spcAft>
              <a:buSzPts val="2000"/>
              <a:buFont typeface="Raleway"/>
              <a:buNone/>
              <a:defRPr sz="2667" b="1">
                <a:latin typeface="Raleway"/>
                <a:ea typeface="Raleway"/>
                <a:cs typeface="Raleway"/>
                <a:sym typeface="Raleway"/>
              </a:defRPr>
            </a:lvl8pPr>
            <a:lvl9pPr lvl="8" algn="ctr" rtl="0">
              <a:spcBef>
                <a:spcPts val="0"/>
              </a:spcBef>
              <a:spcAft>
                <a:spcPts val="0"/>
              </a:spcAft>
              <a:buSzPts val="2000"/>
              <a:buFont typeface="Raleway"/>
              <a:buNone/>
              <a:defRPr sz="2667" b="1">
                <a:latin typeface="Raleway"/>
                <a:ea typeface="Raleway"/>
                <a:cs typeface="Raleway"/>
                <a:sym typeface="Raleway"/>
              </a:defRPr>
            </a:lvl9pPr>
          </a:lstStyle>
          <a:p>
            <a:r>
              <a:t>xx%</a:t>
            </a:r>
          </a:p>
        </p:txBody>
      </p:sp>
      <p:sp>
        <p:nvSpPr>
          <p:cNvPr id="69" name="Google Shape;69;p13"/>
          <p:cNvSpPr/>
          <p:nvPr/>
        </p:nvSpPr>
        <p:spPr>
          <a:xfrm>
            <a:off x="1" y="1"/>
            <a:ext cx="657600" cy="643600"/>
          </a:xfrm>
          <a:prstGeom prst="rect">
            <a:avLst/>
          </a:prstGeom>
          <a:solidFill>
            <a:srgbClr val="5BBDFF"/>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spTree>
    <p:extLst>
      <p:ext uri="{BB962C8B-B14F-4D97-AF65-F5344CB8AC3E}">
        <p14:creationId xmlns:p14="http://schemas.microsoft.com/office/powerpoint/2010/main" val="1668235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ly Title 1">
  <p:cSld name="Only Title 1">
    <p:spTree>
      <p:nvGrpSpPr>
        <p:cNvPr id="1" name="Shape 184"/>
        <p:cNvGrpSpPr/>
        <p:nvPr/>
      </p:nvGrpSpPr>
      <p:grpSpPr>
        <a:xfrm>
          <a:off x="0" y="0"/>
          <a:ext cx="0" cy="0"/>
          <a:chOff x="0" y="0"/>
          <a:chExt cx="0" cy="0"/>
        </a:xfrm>
      </p:grpSpPr>
      <p:sp>
        <p:nvSpPr>
          <p:cNvPr id="185" name="Google Shape;185;p26"/>
          <p:cNvSpPr txBox="1">
            <a:spLocks noGrp="1"/>
          </p:cNvSpPr>
          <p:nvPr>
            <p:ph type="title"/>
          </p:nvPr>
        </p:nvSpPr>
        <p:spPr>
          <a:xfrm>
            <a:off x="1127600" y="621135"/>
            <a:ext cx="9936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86" name="Google Shape;186;p26"/>
          <p:cNvSpPr/>
          <p:nvPr/>
        </p:nvSpPr>
        <p:spPr>
          <a:xfrm>
            <a:off x="1" y="1"/>
            <a:ext cx="657600" cy="643600"/>
          </a:xfrm>
          <a:prstGeom prst="rect">
            <a:avLst/>
          </a:prstGeom>
          <a:solidFill>
            <a:srgbClr val="5BBDFF"/>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sp>
        <p:nvSpPr>
          <p:cNvPr id="187" name="Google Shape;187;p26"/>
          <p:cNvSpPr/>
          <p:nvPr/>
        </p:nvSpPr>
        <p:spPr>
          <a:xfrm>
            <a:off x="11534401" y="6214401"/>
            <a:ext cx="657600" cy="643600"/>
          </a:xfrm>
          <a:prstGeom prst="rect">
            <a:avLst/>
          </a:prstGeom>
          <a:solidFill>
            <a:srgbClr val="5BBDFF"/>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spTree>
    <p:extLst>
      <p:ext uri="{BB962C8B-B14F-4D97-AF65-F5344CB8AC3E}">
        <p14:creationId xmlns:p14="http://schemas.microsoft.com/office/powerpoint/2010/main" val="3816181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1"/>
        <p:cNvGrpSpPr/>
        <p:nvPr/>
      </p:nvGrpSpPr>
      <p:grpSpPr>
        <a:xfrm>
          <a:off x="0" y="0"/>
          <a:ext cx="0" cy="0"/>
          <a:chOff x="0" y="0"/>
          <a:chExt cx="0" cy="0"/>
        </a:xfrm>
      </p:grpSpPr>
      <p:sp>
        <p:nvSpPr>
          <p:cNvPr id="42" name="Google Shape;42;p9"/>
          <p:cNvSpPr/>
          <p:nvPr/>
        </p:nvSpPr>
        <p:spPr>
          <a:xfrm>
            <a:off x="6096000" y="0"/>
            <a:ext cx="6096000" cy="68580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9"/>
          <p:cNvSpPr txBox="1">
            <a:spLocks noGrp="1"/>
          </p:cNvSpPr>
          <p:nvPr>
            <p:ph type="title"/>
          </p:nvPr>
        </p:nvSpPr>
        <p:spPr>
          <a:xfrm>
            <a:off x="1125767" y="1361167"/>
            <a:ext cx="2848000" cy="16572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SzPts val="4200"/>
              <a:buNone/>
              <a:defRPr sz="60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4" name="Google Shape;44;p9"/>
          <p:cNvSpPr txBox="1">
            <a:spLocks noGrp="1"/>
          </p:cNvSpPr>
          <p:nvPr>
            <p:ph type="subTitle" idx="1"/>
          </p:nvPr>
        </p:nvSpPr>
        <p:spPr>
          <a:xfrm>
            <a:off x="1125767" y="3737433"/>
            <a:ext cx="4195200" cy="1976400"/>
          </a:xfrm>
          <a:prstGeom prst="rect">
            <a:avLst/>
          </a:prstGeom>
        </p:spPr>
        <p:txBody>
          <a:bodyPr spcFirstLastPara="1" wrap="square" lIns="91425" tIns="91425" rIns="91425" bIns="91425" anchor="t" anchorCtr="0">
            <a:noAutofit/>
          </a:bodyPr>
          <a:lstStyle>
            <a:lvl1pPr lvl="0">
              <a:lnSpc>
                <a:spcPct val="100000"/>
              </a:lnSpc>
              <a:spcBef>
                <a:spcPts val="267"/>
              </a:spcBef>
              <a:spcAft>
                <a:spcPts val="0"/>
              </a:spcAft>
              <a:buSzPts val="2100"/>
              <a:buNone/>
              <a:defRPr sz="2133"/>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45" name="Google Shape;45;p9"/>
          <p:cNvSpPr/>
          <p:nvPr/>
        </p:nvSpPr>
        <p:spPr>
          <a:xfrm>
            <a:off x="6098124" y="0"/>
            <a:ext cx="584000" cy="6858000"/>
          </a:xfrm>
          <a:prstGeom prst="rect">
            <a:avLst/>
          </a:prstGeom>
          <a:solidFill>
            <a:srgbClr val="5BBDFF"/>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spTree>
    <p:extLst>
      <p:ext uri="{BB962C8B-B14F-4D97-AF65-F5344CB8AC3E}">
        <p14:creationId xmlns:p14="http://schemas.microsoft.com/office/powerpoint/2010/main" val="2298241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8F65AEB-A331-6944-ABF4-C527BA561A8B}"/>
              </a:ext>
            </a:extLst>
          </p:cNvPr>
          <p:cNvSpPr>
            <a:spLocks noGrp="1"/>
          </p:cNvSpPr>
          <p:nvPr>
            <p:ph type="ctrTitle"/>
          </p:nvPr>
        </p:nvSpPr>
        <p:spPr>
          <a:xfrm>
            <a:off x="1524000" y="4456252"/>
            <a:ext cx="9144000" cy="766763"/>
          </a:xfrm>
          <a:prstGeom prst="rect">
            <a:avLst/>
          </a:prstGeom>
        </p:spPr>
        <p:txBody>
          <a:bodyPr anchor="b">
            <a:normAutofit/>
          </a:bodyPr>
          <a:lstStyle>
            <a:lvl1pPr algn="ctr">
              <a:defRPr sz="4400"/>
            </a:lvl1pPr>
          </a:lstStyle>
          <a:p>
            <a:r>
              <a:rPr lang="pl-PL"/>
              <a:t>Kliknij, aby edytować styl</a:t>
            </a:r>
          </a:p>
        </p:txBody>
      </p:sp>
      <p:sp>
        <p:nvSpPr>
          <p:cNvPr id="3" name="Podtytuł 2">
            <a:extLst>
              <a:ext uri="{FF2B5EF4-FFF2-40B4-BE49-F238E27FC236}">
                <a16:creationId xmlns:a16="http://schemas.microsoft.com/office/drawing/2014/main" id="{0F4813D5-C2E2-B34E-A976-B99F2EF41298}"/>
              </a:ext>
            </a:extLst>
          </p:cNvPr>
          <p:cNvSpPr>
            <a:spLocks noGrp="1"/>
          </p:cNvSpPr>
          <p:nvPr>
            <p:ph type="subTitle" idx="1"/>
          </p:nvPr>
        </p:nvSpPr>
        <p:spPr>
          <a:xfrm>
            <a:off x="1524000" y="5349815"/>
            <a:ext cx="9144000" cy="784767"/>
          </a:xfrm>
          <a:prstGeom prst="rect">
            <a:avLst/>
          </a:prstGeom>
        </p:spPr>
        <p:txBody>
          <a:bodyPr/>
          <a:lstStyle>
            <a:lvl1pPr marL="0" indent="0" algn="ctr">
              <a:buNone/>
              <a:defRPr sz="2400">
                <a:solidFill>
                  <a:schemeClr val="bg1"/>
                </a:solidFill>
                <a:latin typeface="SGGW Mastr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Tree>
    <p:extLst>
      <p:ext uri="{BB962C8B-B14F-4D97-AF65-F5344CB8AC3E}">
        <p14:creationId xmlns:p14="http://schemas.microsoft.com/office/powerpoint/2010/main" val="1247032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BBE4C9C-7316-8D46-A2F4-329AC20B61BB}"/>
              </a:ext>
            </a:extLst>
          </p:cNvPr>
          <p:cNvSpPr>
            <a:spLocks noGrp="1"/>
          </p:cNvSpPr>
          <p:nvPr>
            <p:ph type="title"/>
          </p:nvPr>
        </p:nvSpPr>
        <p:spPr>
          <a:xfrm>
            <a:off x="838200" y="3773347"/>
            <a:ext cx="10515600" cy="816116"/>
          </a:xfrm>
          <a:prstGeom prst="rect">
            <a:avLst/>
          </a:prstGeo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7DCCE6F9-89BA-9643-8E37-98D1F529880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endParaRPr lang="pl-PL"/>
          </a:p>
        </p:txBody>
      </p:sp>
      <p:sp>
        <p:nvSpPr>
          <p:cNvPr id="4" name="Symbol zastępczy daty 3">
            <a:extLst>
              <a:ext uri="{FF2B5EF4-FFF2-40B4-BE49-F238E27FC236}">
                <a16:creationId xmlns:a16="http://schemas.microsoft.com/office/drawing/2014/main" id="{2D54B5C4-C1FB-D746-A45E-4E5AE16C3E1F}"/>
              </a:ext>
            </a:extLst>
          </p:cNvPr>
          <p:cNvSpPr>
            <a:spLocks noGrp="1"/>
          </p:cNvSpPr>
          <p:nvPr>
            <p:ph type="dt" sz="half" idx="10"/>
          </p:nvPr>
        </p:nvSpPr>
        <p:spPr>
          <a:xfrm>
            <a:off x="838200" y="6356350"/>
            <a:ext cx="2743200" cy="365125"/>
          </a:xfrm>
          <a:prstGeom prst="rect">
            <a:avLst/>
          </a:prstGeom>
        </p:spPr>
        <p:txBody>
          <a:bodyPr/>
          <a:lstStyle/>
          <a:p>
            <a:fld id="{65ED7B6C-A0C1-8040-B810-DA9A921CF848}" type="datetimeFigureOut">
              <a:rPr lang="pl-PL" smtClean="0"/>
              <a:t>20.10.2025</a:t>
            </a:fld>
            <a:endParaRPr lang="pl-PL"/>
          </a:p>
        </p:txBody>
      </p:sp>
      <p:sp>
        <p:nvSpPr>
          <p:cNvPr id="5" name="Symbol zastępczy stopki 4">
            <a:extLst>
              <a:ext uri="{FF2B5EF4-FFF2-40B4-BE49-F238E27FC236}">
                <a16:creationId xmlns:a16="http://schemas.microsoft.com/office/drawing/2014/main" id="{977A3F30-C36E-A24D-93B9-7A70593D61CE}"/>
              </a:ext>
            </a:extLst>
          </p:cNvPr>
          <p:cNvSpPr>
            <a:spLocks noGrp="1"/>
          </p:cNvSpPr>
          <p:nvPr>
            <p:ph type="ftr" sz="quarter" idx="11"/>
          </p:nvPr>
        </p:nvSpPr>
        <p:spPr>
          <a:xfrm>
            <a:off x="4038600" y="6356350"/>
            <a:ext cx="4114800" cy="365125"/>
          </a:xfrm>
          <a:prstGeom prst="rect">
            <a:avLst/>
          </a:prstGeom>
        </p:spPr>
        <p:txBody>
          <a:bodyPr/>
          <a:lstStyle/>
          <a:p>
            <a:endParaRPr lang="pl-PL"/>
          </a:p>
        </p:txBody>
      </p:sp>
      <p:sp>
        <p:nvSpPr>
          <p:cNvPr id="6" name="Symbol zastępczy numeru slajdu 5">
            <a:extLst>
              <a:ext uri="{FF2B5EF4-FFF2-40B4-BE49-F238E27FC236}">
                <a16:creationId xmlns:a16="http://schemas.microsoft.com/office/drawing/2014/main" id="{B5F3CE28-8650-1D4E-9EC7-F96D741263D3}"/>
              </a:ext>
            </a:extLst>
          </p:cNvPr>
          <p:cNvSpPr>
            <a:spLocks noGrp="1"/>
          </p:cNvSpPr>
          <p:nvPr>
            <p:ph type="sldNum" sz="quarter" idx="12"/>
          </p:nvPr>
        </p:nvSpPr>
        <p:spPr>
          <a:xfrm>
            <a:off x="8610600" y="6356350"/>
            <a:ext cx="2743200" cy="365125"/>
          </a:xfrm>
          <a:prstGeom prst="rect">
            <a:avLst/>
          </a:prstGeom>
        </p:spPr>
        <p:txBody>
          <a:bodyPr/>
          <a:lstStyle/>
          <a:p>
            <a:fld id="{5ED4D1A1-910A-8C44-B2C4-DDBE3B10FEE3}" type="slidenum">
              <a:rPr lang="pl-PL" smtClean="0"/>
              <a:t>‹#›</a:t>
            </a:fld>
            <a:endParaRPr lang="pl-PL"/>
          </a:p>
        </p:txBody>
      </p:sp>
    </p:spTree>
    <p:extLst>
      <p:ext uri="{BB962C8B-B14F-4D97-AF65-F5344CB8AC3E}">
        <p14:creationId xmlns:p14="http://schemas.microsoft.com/office/powerpoint/2010/main" val="20760234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04E4AD9-753B-4173-BD63-DA18E15CAD08}"/>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5CE031A0-FB42-410F-A8F2-BFB270DB45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ADE991AF-2D88-44CB-97C5-064A94BE652A}"/>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122B8F61-D3A0-4277-8C6C-82EDFF2270FD}"/>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4C4E0B75-AEEE-4829-8C81-DBCE1C4AF54B}"/>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3653970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CD25E98-0429-4F39-BF52-C7506ECB1CA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1A83AB33-5F9A-44A6-901E-BB04EEA88DC4}"/>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A5A71B4A-B370-4D38-A71D-46BC3F5636A8}"/>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EFDFE137-9910-48DD-B175-2C330694185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CB55940-52B7-476D-B9C2-9D36AE02B091}"/>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2489216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5730A31-879D-4B36-8817-70CF2D9DB3E3}"/>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884BFC70-CC74-4FA4-B7B7-44D9E624EA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77C6DBCB-BA2D-409D-BD13-4B441ED6D4FB}"/>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B2F7A6BA-CE30-4D44-9BEF-D4D9E17F3EC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06E983A-8DDF-408F-8C73-25F2C06F61B1}"/>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3744859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D9B5B7-BE89-4370-ADBC-E75896BF9A48}"/>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44B1BB7D-DD61-413E-B995-51BED0E7028B}"/>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FECFB195-2FAC-4F79-A5F5-6A5D1F878D33}"/>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143797C6-4BE1-4460-A474-67FFAB868CF4}"/>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6" name="Symbol zastępczy stopki 5">
            <a:extLst>
              <a:ext uri="{FF2B5EF4-FFF2-40B4-BE49-F238E27FC236}">
                <a16:creationId xmlns:a16="http://schemas.microsoft.com/office/drawing/2014/main" id="{4AEED8BC-2056-4988-8513-257469BDAB9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B9519018-D839-4CE3-A040-6642547DEABB}"/>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6439914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17B0E6E-C727-4286-BDE7-6B522197FAE7}"/>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85A69FC6-7EB7-4575-B1A3-0BC772DB72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458670F6-66F0-4A90-876A-23DDE0BFDE39}"/>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E2BD50C7-742A-428D-A4E9-54281DA8FE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EA0EA844-1FAE-443B-A722-C9B9A862B506}"/>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E44D471D-0A4D-4F7E-B213-FF901F91F4FC}"/>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8" name="Symbol zastępczy stopki 7">
            <a:extLst>
              <a:ext uri="{FF2B5EF4-FFF2-40B4-BE49-F238E27FC236}">
                <a16:creationId xmlns:a16="http://schemas.microsoft.com/office/drawing/2014/main" id="{ACC44DE3-D9B9-4BAE-9694-8C4A7EBB32CB}"/>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DC1028A1-11C0-4316-905F-8B4A09CE770E}"/>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2002549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42F5B29-CEAC-4ACD-8505-3EF9674688A5}"/>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E90131C9-7FD1-4987-A27C-93FE6034AA10}"/>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4" name="Symbol zastępczy stopki 3">
            <a:extLst>
              <a:ext uri="{FF2B5EF4-FFF2-40B4-BE49-F238E27FC236}">
                <a16:creationId xmlns:a16="http://schemas.microsoft.com/office/drawing/2014/main" id="{0C457B24-4C4B-47D1-ABF1-C62FEA128CE1}"/>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6515398A-98A0-4057-B311-C6C82FB5EF4E}"/>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14477700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BA06EDBF-9728-4FE6-BD38-282C83B1EC4C}"/>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3" name="Symbol zastępczy stopki 2">
            <a:extLst>
              <a:ext uri="{FF2B5EF4-FFF2-40B4-BE49-F238E27FC236}">
                <a16:creationId xmlns:a16="http://schemas.microsoft.com/office/drawing/2014/main" id="{768EB980-5B05-491D-BBFA-A19B74309CE5}"/>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8577BD1E-A041-4214-A47D-B62A479E498E}"/>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27863832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FCD11B-3E36-4077-A727-1D99F73F14B0}"/>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CA0DA724-3579-45AF-86C7-4D04E6CF29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B20533D-5DB8-4AF6-9567-29095CD495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0483C9CC-41F3-40A6-996C-428ECAA3C41A}"/>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6" name="Symbol zastępczy stopki 5">
            <a:extLst>
              <a:ext uri="{FF2B5EF4-FFF2-40B4-BE49-F238E27FC236}">
                <a16:creationId xmlns:a16="http://schemas.microsoft.com/office/drawing/2014/main" id="{71A1EA8E-F888-4638-ABFF-1B74CCEA401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F5556AFD-E1B8-4860-8F62-EF58E298528C}"/>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4180348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29F041-CCB8-4D11-ADFB-6FF558E41F51}"/>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7E1C3A72-59A4-4C42-A25B-C40212FD5D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00262BE6-9C3A-46A4-9404-172DEB0F59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9289E669-7E30-4FCD-9A14-0326B90B6A86}"/>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6" name="Symbol zastępczy stopki 5">
            <a:extLst>
              <a:ext uri="{FF2B5EF4-FFF2-40B4-BE49-F238E27FC236}">
                <a16:creationId xmlns:a16="http://schemas.microsoft.com/office/drawing/2014/main" id="{BC407835-7525-4658-B0EC-6CF0B116D89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5EB91AB9-B6D4-4887-8740-0F18FF89BBA3}"/>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3685421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78D94ED-C1B6-46CB-A84C-F60540CDB1B2}"/>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C71A7A6-2495-4575-BCC1-F810BADE8B7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2C76152-9D5B-445E-ACEB-5C32BABC0B5C}"/>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50528310-4DC3-4AA0-94B2-685EF6EEB14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B839D1-F84E-47CE-AC31-275F3B82669F}"/>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16021181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BD255081-9E91-448C-A043-700EF192FDEE}"/>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35A3124B-5567-46AD-880C-CCB8F80AE024}"/>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4FE6DE9-7BE9-4724-9600-B740988D773F}"/>
              </a:ext>
            </a:extLst>
          </p:cNvPr>
          <p:cNvSpPr>
            <a:spLocks noGrp="1"/>
          </p:cNvSpPr>
          <p:nvPr>
            <p:ph type="dt" sz="half" idx="10"/>
          </p:nvPr>
        </p:nvSpPr>
        <p:spPr/>
        <p:txBody>
          <a:body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3635D80B-7AE3-4CE3-A404-F1AF2DF4C3D7}"/>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05F9401-F425-418B-8A6D-1CC8D0ECCB1C}"/>
              </a:ext>
            </a:extLst>
          </p:cNvPr>
          <p:cNvSpPr>
            <a:spLocks noGrp="1"/>
          </p:cNvSpPr>
          <p:nvPr>
            <p:ph type="sldNum" sz="quarter" idx="12"/>
          </p:nvPr>
        </p:nvSpPr>
        <p:spPr/>
        <p:txBody>
          <a:bodyPr/>
          <a:lstStyle/>
          <a:p>
            <a:fld id="{0FEEC983-0DD7-4FCE-98E8-D3233FD4CFEB}" type="slidenum">
              <a:rPr lang="pl-PL" smtClean="0"/>
              <a:t>‹#›</a:t>
            </a:fld>
            <a:endParaRPr lang="pl-PL"/>
          </a:p>
        </p:txBody>
      </p:sp>
    </p:spTree>
    <p:extLst>
      <p:ext uri="{BB962C8B-B14F-4D97-AF65-F5344CB8AC3E}">
        <p14:creationId xmlns:p14="http://schemas.microsoft.com/office/powerpoint/2010/main" val="896492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C7A6F4D0-6376-4E5B-8530-EEB90E0CB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9A792772-61E1-406B-B84E-580D8A9C74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2E396E-839B-40EC-A066-1797E73377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1A1B22E8-BFD0-4EB4-8FB8-A58FA9F945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6CDC9A7F-B4A7-4F60-BF6A-759AFF670F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EC983-0DD7-4FCE-98E8-D3233FD4CFEB}" type="slidenum">
              <a:rPr lang="pl-PL" smtClean="0"/>
              <a:t>‹#›</a:t>
            </a:fld>
            <a:endParaRPr lang="pl-PL"/>
          </a:p>
        </p:txBody>
      </p:sp>
      <p:sp>
        <p:nvSpPr>
          <p:cNvPr id="7" name="Prostokąt 6">
            <a:extLst>
              <a:ext uri="{FF2B5EF4-FFF2-40B4-BE49-F238E27FC236}">
                <a16:creationId xmlns:a16="http://schemas.microsoft.com/office/drawing/2014/main" id="{731F339B-7DBB-B749-B1D9-9F08C6430FFD}"/>
              </a:ext>
            </a:extLst>
          </p:cNvPr>
          <p:cNvSpPr/>
          <p:nvPr userDrawn="1"/>
        </p:nvSpPr>
        <p:spPr>
          <a:xfrm>
            <a:off x="0" y="5324355"/>
            <a:ext cx="12192000" cy="1533645"/>
          </a:xfrm>
          <a:prstGeom prst="rect">
            <a:avLst/>
          </a:prstGeom>
          <a:solidFill>
            <a:srgbClr val="0033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3" name="Obraz 12">
            <a:extLst>
              <a:ext uri="{FF2B5EF4-FFF2-40B4-BE49-F238E27FC236}">
                <a16:creationId xmlns:a16="http://schemas.microsoft.com/office/drawing/2014/main" id="{E4D41905-B26E-D74F-8A31-E6E316D7DCB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91698" y="5581206"/>
            <a:ext cx="4776024" cy="919062"/>
          </a:xfrm>
          <a:prstGeom prst="rect">
            <a:avLst/>
          </a:prstGeom>
        </p:spPr>
      </p:pic>
      <p:pic>
        <p:nvPicPr>
          <p:cNvPr id="9" name="Obraz 8">
            <a:extLst>
              <a:ext uri="{FF2B5EF4-FFF2-40B4-BE49-F238E27FC236}">
                <a16:creationId xmlns:a16="http://schemas.microsoft.com/office/drawing/2014/main" id="{78FF521B-A30C-D941-BCCA-BF6BC1F4DFAD}"/>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547285" y="5744165"/>
            <a:ext cx="1353017" cy="865595"/>
          </a:xfrm>
          <a:prstGeom prst="rect">
            <a:avLst/>
          </a:prstGeom>
        </p:spPr>
      </p:pic>
      <p:pic>
        <p:nvPicPr>
          <p:cNvPr id="11" name="Obraz 10">
            <a:extLst>
              <a:ext uri="{FF2B5EF4-FFF2-40B4-BE49-F238E27FC236}">
                <a16:creationId xmlns:a16="http://schemas.microsoft.com/office/drawing/2014/main" id="{3468D37B-2ED7-8446-87F1-DC0A33E7F4A7}"/>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9421800" y="5765272"/>
            <a:ext cx="833787" cy="772025"/>
          </a:xfrm>
          <a:prstGeom prst="rect">
            <a:avLst/>
          </a:prstGeom>
        </p:spPr>
      </p:pic>
    </p:spTree>
    <p:extLst>
      <p:ext uri="{BB962C8B-B14F-4D97-AF65-F5344CB8AC3E}">
        <p14:creationId xmlns:p14="http://schemas.microsoft.com/office/powerpoint/2010/main" val="2333122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6" r:id="rId12"/>
    <p:sldLayoutId id="2147483677" r:id="rId13"/>
    <p:sldLayoutId id="2147483678" r:id="rId14"/>
    <p:sldLayoutId id="21474836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3327"/>
        </a:solid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B238A4E7-F192-3241-BFCF-428E00EC8FF1}"/>
              </a:ext>
            </a:extLst>
          </p:cNvPr>
          <p:cNvSpPr>
            <a:spLocks noGrp="1"/>
          </p:cNvSpPr>
          <p:nvPr>
            <p:ph type="title"/>
          </p:nvPr>
        </p:nvSpPr>
        <p:spPr>
          <a:xfrm>
            <a:off x="838199" y="4880298"/>
            <a:ext cx="10515600" cy="711320"/>
          </a:xfrm>
          <a:prstGeom prst="rect">
            <a:avLst/>
          </a:prstGeom>
          <a:solidFill>
            <a:srgbClr val="003327"/>
          </a:solidFill>
        </p:spPr>
        <p:txBody>
          <a:bodyPr vert="horz" lIns="91440" tIns="45720" rIns="91440" bIns="45720" rtlCol="0" anchor="ctr">
            <a:normAutofit/>
          </a:bodyPr>
          <a:lstStyle/>
          <a:p>
            <a:r>
              <a:rPr lang="pl-PL"/>
              <a:t>KLIKNIJ ABY EDYTOWAĆ</a:t>
            </a:r>
          </a:p>
        </p:txBody>
      </p:sp>
      <p:pic>
        <p:nvPicPr>
          <p:cNvPr id="8" name="Obraz 7">
            <a:extLst>
              <a:ext uri="{FF2B5EF4-FFF2-40B4-BE49-F238E27FC236}">
                <a16:creationId xmlns:a16="http://schemas.microsoft.com/office/drawing/2014/main" id="{C2045218-5FE0-1B4F-84E2-C2BA5C2CB68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42577" y="1027713"/>
            <a:ext cx="2903601" cy="2907680"/>
          </a:xfrm>
          <a:prstGeom prst="rect">
            <a:avLst/>
          </a:prstGeom>
        </p:spPr>
      </p:pic>
    </p:spTree>
    <p:extLst>
      <p:ext uri="{BB962C8B-B14F-4D97-AF65-F5344CB8AC3E}">
        <p14:creationId xmlns:p14="http://schemas.microsoft.com/office/powerpoint/2010/main" val="4174525813"/>
      </p:ext>
    </p:extLst>
  </p:cSld>
  <p:clrMap bg1="lt1" tx1="dk1" bg2="lt2" tx2="dk2" accent1="accent1" accent2="accent2" accent3="accent3" accent4="accent4" accent5="accent5" accent6="accent6" hlink="hlink" folHlink="folHlink"/>
  <p:sldLayoutIdLst>
    <p:sldLayoutId id="2147483661" r:id="rId1"/>
    <p:sldLayoutId id="2147483663" r:id="rId2"/>
  </p:sldLayoutIdLst>
  <p:txStyles>
    <p:titleStyle>
      <a:lvl1pPr algn="ctr" defTabSz="914400" rtl="0" eaLnBrk="1" latinLnBrk="0" hangingPunct="1">
        <a:lnSpc>
          <a:spcPct val="90000"/>
        </a:lnSpc>
        <a:spcBef>
          <a:spcPct val="0"/>
        </a:spcBef>
        <a:buNone/>
        <a:defRPr sz="4400" kern="1200" spc="0">
          <a:solidFill>
            <a:schemeClr val="bg1"/>
          </a:solidFill>
          <a:latin typeface="SGGW Mastro"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C7A6F4D0-6376-4E5B-8530-EEB90E0CB4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9A792772-61E1-406B-B84E-580D8A9C74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72E396E-839B-40EC-A066-1797E73377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36D11-7ACF-478E-9EEB-BEC6653723F1}" type="datetimeFigureOut">
              <a:rPr lang="pl-PL" smtClean="0"/>
              <a:t>20.10.2025</a:t>
            </a:fld>
            <a:endParaRPr lang="pl-PL"/>
          </a:p>
        </p:txBody>
      </p:sp>
      <p:sp>
        <p:nvSpPr>
          <p:cNvPr id="5" name="Symbol zastępczy stopki 4">
            <a:extLst>
              <a:ext uri="{FF2B5EF4-FFF2-40B4-BE49-F238E27FC236}">
                <a16:creationId xmlns:a16="http://schemas.microsoft.com/office/drawing/2014/main" id="{1A1B22E8-BFD0-4EB4-8FB8-A58FA9F945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6CDC9A7F-B4A7-4F60-BF6A-759AFF670F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EC983-0DD7-4FCE-98E8-D3233FD4CFEB}" type="slidenum">
              <a:rPr lang="pl-PL" smtClean="0"/>
              <a:t>‹#›</a:t>
            </a:fld>
            <a:endParaRPr lang="pl-PL"/>
          </a:p>
        </p:txBody>
      </p:sp>
    </p:spTree>
    <p:extLst>
      <p:ext uri="{BB962C8B-B14F-4D97-AF65-F5344CB8AC3E}">
        <p14:creationId xmlns:p14="http://schemas.microsoft.com/office/powerpoint/2010/main" val="114063576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unigreem_amb@sggw.edu.pl" TargetMode="External"/><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bond@sggw.edu.p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mailto:beata_just-brochocka@sggw.edu.p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sggw.edu.pl/tutoring-i-mentoring-w-sggw-2/" TargetMode="External"/><Relationship Id="rId2" Type="http://schemas.openxmlformats.org/officeDocument/2006/relationships/hyperlink" Target="https://www.sggw.edu.pl/katalog-wsparcia/" TargetMode="Externa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hyperlink" Target="mailto:bartosz_swiderski@sggw.edu.pl" TargetMode="External"/><Relationship Id="rId4" Type="http://schemas.openxmlformats.org/officeDocument/2006/relationships/hyperlink" Target="mailto:beata_just-brochocka@sggw.edu.pl"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36.tiff"/></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mailto:bib_zywienie@sggw.edu.pl" TargetMode="External"/><Relationship Id="rId3" Type="http://schemas.openxmlformats.org/officeDocument/2006/relationships/image" Target="../media/image40.png"/><Relationship Id="rId7" Type="http://schemas.openxmlformats.org/officeDocument/2006/relationships/hyperlink" Target="mailto:bib_weterynaria@sggw.edu.pl"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hyperlink" Target="mailto:bg_czytelnia@sggw.edu.pl" TargetMode="External"/><Relationship Id="rId5" Type="http://schemas.openxmlformats.org/officeDocument/2006/relationships/hyperlink" Target="mailto:bg_wypozyczalnia@sggw.edu.pl" TargetMode="External"/><Relationship Id="rId4" Type="http://schemas.openxmlformats.org/officeDocument/2006/relationships/hyperlink" Target="mailto:bg_oin@sggw.edu.p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szkolenia.sggw.edu.pl/"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spks.sggw.edu.pl/wp-content/uploads/sites/168/2025/01/Wewnetrzny-regulamin-porzadkowy-SGGW_pismo-okolne-1-2021_16-06-2021.pdf?x49283"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gov.pl/web/poradnikbezpieczenstwa" TargetMode="External"/><Relationship Id="rId7" Type="http://schemas.openxmlformats.org/officeDocument/2006/relationships/image" Target="../media/image72.jpeg"/><Relationship Id="rId2" Type="http://schemas.openxmlformats.org/officeDocument/2006/relationships/hyperlink" Target="https://strazpozarna.maps.arcgis.com/apps/instant/nearby/index.html?appid=ec00a2b879424296b6dcc400393c6c1e" TargetMode="External"/><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4.xml.rels><?xml version="1.0" encoding="UTF-8" standalone="yes"?>
<Relationships xmlns="http://schemas.openxmlformats.org/package/2006/relationships"><Relationship Id="rId2" Type="http://schemas.openxmlformats.org/officeDocument/2006/relationships/hyperlink" Target="https://www.youtube.com/watch?v=SvIrfCAGEoQ"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forms.office.com/e/nNWSA36uKP?origin=lprLink"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66.xml.rels><?xml version="1.0" encoding="UTF-8" standalone="yes"?>
<Relationships xmlns="http://schemas.openxmlformats.org/package/2006/relationships"><Relationship Id="rId3" Type="http://schemas.openxmlformats.org/officeDocument/2006/relationships/hyperlink" Target="mailto:promocja@sggw.edu.pl"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mailto:newsletter@sggw.edu.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ytuł 1">
            <a:extLst>
              <a:ext uri="{FF2B5EF4-FFF2-40B4-BE49-F238E27FC236}">
                <a16:creationId xmlns:a16="http://schemas.microsoft.com/office/drawing/2014/main" id="{17DFC8AD-A209-4106-B8BD-3A42A1566C3A}"/>
              </a:ext>
            </a:extLst>
          </p:cNvPr>
          <p:cNvSpPr txBox="1">
            <a:spLocks/>
          </p:cNvSpPr>
          <p:nvPr/>
        </p:nvSpPr>
        <p:spPr>
          <a:xfrm>
            <a:off x="1524000" y="4449202"/>
            <a:ext cx="9144000" cy="128290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pl-PL" sz="6000" b="1" i="0" u="none" strike="noStrike" kern="1200" cap="none" spc="0" normalizeH="0" baseline="0" noProof="0" err="1">
                <a:ln>
                  <a:noFill/>
                </a:ln>
                <a:solidFill>
                  <a:prstClr val="white"/>
                </a:solidFill>
                <a:effectLst/>
                <a:uLnTx/>
                <a:uFillTx/>
                <a:latin typeface="SGGW Mastro" panose="00000500000000000000" pitchFamily="50" charset="-18"/>
                <a:ea typeface="+mj-ea"/>
                <a:cs typeface="+mj-cs"/>
              </a:rPr>
              <a:t>Orientation</a:t>
            </a:r>
            <a:r>
              <a:rPr kumimoji="0" lang="pl-PL" sz="6000" b="1" i="0" u="none" strike="noStrike" kern="1200" cap="none" spc="0" normalizeH="0" baseline="0" noProof="0">
                <a:ln>
                  <a:noFill/>
                </a:ln>
                <a:solidFill>
                  <a:prstClr val="white"/>
                </a:solidFill>
                <a:effectLst/>
                <a:uLnTx/>
                <a:uFillTx/>
                <a:latin typeface="SGGW Mastro" panose="00000500000000000000" pitchFamily="50" charset="-18"/>
                <a:ea typeface="+mj-ea"/>
                <a:cs typeface="+mj-cs"/>
              </a:rPr>
              <a:t> </a:t>
            </a:r>
            <a:r>
              <a:rPr kumimoji="0" lang="pl-PL" sz="6000" b="1" i="0" u="none" strike="noStrike" kern="1200" cap="none" spc="0" normalizeH="0" baseline="0" noProof="0" err="1">
                <a:ln>
                  <a:noFill/>
                </a:ln>
                <a:solidFill>
                  <a:prstClr val="white"/>
                </a:solidFill>
                <a:effectLst/>
                <a:uLnTx/>
                <a:uFillTx/>
                <a:latin typeface="SGGW Mastro" panose="00000500000000000000" pitchFamily="50" charset="-18"/>
                <a:ea typeface="+mj-ea"/>
                <a:cs typeface="+mj-cs"/>
              </a:rPr>
              <a:t>Days</a:t>
            </a:r>
            <a:endParaRPr kumimoji="0" lang="pl-PL" sz="6000" b="1" i="0" u="none" strike="noStrike" kern="1200" cap="none" spc="0" normalizeH="0" baseline="0" noProof="0">
              <a:ln>
                <a:noFill/>
              </a:ln>
              <a:solidFill>
                <a:prstClr val="white"/>
              </a:solidFill>
              <a:effectLst/>
              <a:uLnTx/>
              <a:uFillTx/>
              <a:latin typeface="SGGW Mastro" panose="00000500000000000000" pitchFamily="50" charset="-18"/>
              <a:ea typeface="+mj-ea"/>
              <a:cs typeface="+mj-cs"/>
            </a:endParaRPr>
          </a:p>
        </p:txBody>
      </p:sp>
      <p:sp>
        <p:nvSpPr>
          <p:cNvPr id="2" name="pole tekstowe 1">
            <a:extLst>
              <a:ext uri="{FF2B5EF4-FFF2-40B4-BE49-F238E27FC236}">
                <a16:creationId xmlns:a16="http://schemas.microsoft.com/office/drawing/2014/main" id="{A229FD52-2AE8-44E4-9431-9E76BB075245}"/>
              </a:ext>
            </a:extLst>
          </p:cNvPr>
          <p:cNvSpPr txBox="1"/>
          <p:nvPr/>
        </p:nvSpPr>
        <p:spPr>
          <a:xfrm>
            <a:off x="2133600" y="5897880"/>
            <a:ext cx="7769351" cy="369332"/>
          </a:xfrm>
          <a:prstGeom prst="rect">
            <a:avLst/>
          </a:prstGeom>
          <a:noFill/>
        </p:spPr>
        <p:txBody>
          <a:bodyPr wrap="square" lIns="91440" tIns="45720" rIns="91440" bIns="45720" rtlCol="0" anchor="t">
            <a:spAutoFit/>
          </a:bodyPr>
          <a:lstStyle/>
          <a:p>
            <a:pPr algn="ctr"/>
            <a:r>
              <a:rPr lang="pl-PL" b="1" dirty="0">
                <a:solidFill>
                  <a:schemeClr val="bg1"/>
                </a:solidFill>
                <a:latin typeface="SGGW Mastro"/>
              </a:rPr>
              <a:t>Wydział </a:t>
            </a:r>
            <a:r>
              <a:rPr lang="pl-PL" sz="1800" b="1" i="0" u="none" strike="noStrike" dirty="0">
                <a:solidFill>
                  <a:srgbClr val="FFFFFF"/>
                </a:solidFill>
                <a:effectLst/>
                <a:latin typeface="SGGW Mastro" panose="00000500000000000000" pitchFamily="50" charset="-18"/>
              </a:rPr>
              <a:t>Zastosowań Informatyki i Matematyki, 13.10.2025</a:t>
            </a:r>
            <a:r>
              <a:rPr lang="pl-PL" sz="1800" b="0" i="0" dirty="0">
                <a:solidFill>
                  <a:srgbClr val="000000"/>
                </a:solidFill>
                <a:effectLst/>
                <a:latin typeface="SGGW Mastro" panose="00000500000000000000" pitchFamily="50" charset="-18"/>
              </a:rPr>
              <a:t>​</a:t>
            </a:r>
            <a:endParaRPr lang="pl-PL" b="1" dirty="0">
              <a:solidFill>
                <a:schemeClr val="bg1"/>
              </a:solidFill>
              <a:latin typeface="SGGW Mastro" panose="00000500000000000000" pitchFamily="50" charset="-18"/>
            </a:endParaRPr>
          </a:p>
        </p:txBody>
      </p:sp>
    </p:spTree>
    <p:extLst>
      <p:ext uri="{BB962C8B-B14F-4D97-AF65-F5344CB8AC3E}">
        <p14:creationId xmlns:p14="http://schemas.microsoft.com/office/powerpoint/2010/main" val="4078048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660841" y="2434975"/>
            <a:ext cx="11113344" cy="2683782"/>
          </a:xfrm>
        </p:spPr>
        <p:txBody>
          <a:bodyPr>
            <a:noAutofit/>
          </a:bodyPr>
          <a:lstStyle/>
          <a:p>
            <a:r>
              <a:rPr lang="pl-PL" sz="2000" b="1" dirty="0">
                <a:latin typeface="SGGW Sans"/>
              </a:rPr>
              <a:t>PROGRAM SPOTKANIA - PREZENTACJE:</a:t>
            </a:r>
            <a:br>
              <a:rPr lang="pl-PL" sz="2000" b="1" dirty="0">
                <a:latin typeface="SGGW Sans" panose="00000800000000000000" pitchFamily="50" charset="0"/>
              </a:rPr>
            </a:br>
            <a:br>
              <a:rPr lang="pl-PL" sz="2000" b="1" dirty="0">
                <a:latin typeface="SGGW Sans" panose="00000800000000000000" pitchFamily="50" charset="0"/>
              </a:rPr>
            </a:br>
            <a:r>
              <a:rPr lang="pl-PL" sz="2400" b="1" dirty="0"/>
              <a:t>- </a:t>
            </a:r>
            <a:r>
              <a:rPr lang="pl-PL" sz="2400" b="1" dirty="0">
                <a:ea typeface="Calibri"/>
                <a:cs typeface="Calibri"/>
              </a:rPr>
              <a:t>Powitanie i słowo wstępne – prof. dr hab. Jarosław Gołębiewski, Prorektor ds. Dydaktyki </a:t>
            </a:r>
            <a:br>
              <a:rPr lang="pl-PL" sz="2400" b="1" dirty="0"/>
            </a:br>
            <a:r>
              <a:rPr lang="pl-PL" sz="2400" dirty="0">
                <a:ea typeface="Calibri"/>
                <a:cs typeface="Calibri"/>
              </a:rPr>
              <a:t>- Wsparcie materialne – Biuro Spraw Studenckich – Ewelina Grzegorzewicz, Kierownik BSS</a:t>
            </a:r>
            <a:br>
              <a:rPr lang="pl-PL" sz="2400" dirty="0"/>
            </a:br>
            <a:r>
              <a:rPr lang="pl-PL" sz="2400" dirty="0">
                <a:ea typeface="Calibri"/>
                <a:cs typeface="Calibri"/>
              </a:rPr>
              <a:t>- Oferta wyjazdów stypendialnych oraz projekt UNIgreen – Biuro Współpracy Międzynarodowej </a:t>
            </a:r>
            <a:br>
              <a:rPr lang="pl-PL" sz="2400" dirty="0"/>
            </a:br>
            <a:r>
              <a:rPr lang="pl-PL" sz="2400" dirty="0">
                <a:ea typeface="Calibri"/>
                <a:cs typeface="Calibri"/>
              </a:rPr>
              <a:t>- Biuro Karier</a:t>
            </a:r>
            <a:br>
              <a:rPr lang="pl-PL" sz="2400" dirty="0">
                <a:ea typeface="Calibri"/>
                <a:cs typeface="Calibri"/>
              </a:rPr>
            </a:br>
            <a:r>
              <a:rPr lang="pl-PL" sz="2400" dirty="0">
                <a:ea typeface="Calibri"/>
                <a:cs typeface="Calibri"/>
              </a:rPr>
              <a:t>- Wsparcie psychologiczne oraz dla osób z niepełnosprawnościami </a:t>
            </a:r>
            <a:br>
              <a:rPr lang="pl-PL" sz="2400" dirty="0">
                <a:ea typeface="Calibri"/>
                <a:cs typeface="Calibri"/>
              </a:rPr>
            </a:br>
            <a:r>
              <a:rPr lang="pl-PL" sz="2400" dirty="0">
                <a:ea typeface="Calibri"/>
                <a:cs typeface="Calibri"/>
              </a:rPr>
              <a:t>- Student </a:t>
            </a:r>
            <a:r>
              <a:rPr lang="pl-PL" sz="2400" dirty="0" err="1">
                <a:ea typeface="Calibri"/>
                <a:cs typeface="Calibri"/>
              </a:rPr>
              <a:t>Health</a:t>
            </a:r>
            <a:r>
              <a:rPr lang="pl-PL" sz="2400" dirty="0">
                <a:ea typeface="Calibri"/>
                <a:cs typeface="Calibri"/>
              </a:rPr>
              <a:t> Center </a:t>
            </a:r>
            <a:br>
              <a:rPr lang="pl-PL" sz="2400" dirty="0">
                <a:ea typeface="Calibri Light"/>
                <a:cs typeface="Calibri Light"/>
              </a:rPr>
            </a:br>
            <a:r>
              <a:rPr lang="pl-PL" sz="2400" dirty="0">
                <a:ea typeface="Calibri Light"/>
                <a:cs typeface="Calibri Light"/>
              </a:rPr>
              <a:t>-</a:t>
            </a:r>
            <a:r>
              <a:rPr lang="pl-PL" sz="2400" dirty="0">
                <a:ea typeface="Calibri"/>
                <a:cs typeface="Calibri"/>
              </a:rPr>
              <a:t> Oferta Biblioteki SGGW - Oddział Informacji Naukowej </a:t>
            </a:r>
            <a:br>
              <a:rPr lang="pl-PL" sz="2400" dirty="0"/>
            </a:br>
            <a:r>
              <a:rPr lang="pl-PL" sz="2400" dirty="0">
                <a:ea typeface="Calibri"/>
                <a:cs typeface="Calibri"/>
              </a:rPr>
              <a:t>- </a:t>
            </a:r>
            <a:r>
              <a:rPr lang="pl-PL" sz="2400" dirty="0">
                <a:ea typeface="Calibri Light"/>
                <a:cs typeface="Calibri Light"/>
              </a:rPr>
              <a:t>Biuro Doskonałości Dydaktycznej</a:t>
            </a:r>
            <a:br>
              <a:rPr lang="pl-PL" sz="2400" dirty="0"/>
            </a:br>
            <a:r>
              <a:rPr lang="pl-PL" sz="2400" dirty="0">
                <a:ea typeface="Calibri"/>
                <a:cs typeface="Calibri"/>
              </a:rPr>
              <a:t>- Studencki klub podróżniczy "Czwórka"</a:t>
            </a:r>
            <a:br>
              <a:rPr lang="pl-PL" sz="2400" dirty="0">
                <a:ea typeface="Calibri"/>
                <a:cs typeface="Calibri"/>
              </a:rPr>
            </a:br>
            <a:r>
              <a:rPr lang="pl-PL" sz="2400" dirty="0">
                <a:ea typeface="Calibri"/>
                <a:cs typeface="Calibri"/>
              </a:rPr>
              <a:t>- Zasady bezpieczeństwa na kampusie (Straż Akademicka)</a:t>
            </a:r>
            <a:br>
              <a:rPr lang="pl-PL" sz="2400" dirty="0">
                <a:ea typeface="Calibri"/>
                <a:cs typeface="Calibri"/>
              </a:rPr>
            </a:br>
            <a:br>
              <a:rPr lang="pl-PL" sz="2000" dirty="0">
                <a:latin typeface="Calibri"/>
                <a:ea typeface="Calibri"/>
                <a:cs typeface="Calibri"/>
              </a:rPr>
            </a:br>
            <a:br>
              <a:rPr lang="pl-PL" sz="2000" dirty="0">
                <a:latin typeface="Calibri"/>
              </a:rPr>
            </a:br>
            <a:br>
              <a:rPr lang="pl-PL" sz="2000" dirty="0">
                <a:latin typeface="Calibri"/>
              </a:rPr>
            </a:br>
            <a:endParaRPr lang="pl-PL" sz="2000" dirty="0">
              <a:latin typeface="SGGW Sans" panose="00000800000000000000" pitchFamily="50" charset="0"/>
            </a:endParaRPr>
          </a:p>
          <a:p>
            <a:r>
              <a:rPr lang="pl-PL" sz="2000" dirty="0">
                <a:latin typeface="SGGW Sans"/>
              </a:rPr>
              <a:t> </a:t>
            </a:r>
            <a:br>
              <a:rPr lang="pl-PL" sz="2000" dirty="0">
                <a:latin typeface="SGGW Sans" panose="00000800000000000000" pitchFamily="50" charset="0"/>
              </a:rPr>
            </a:br>
            <a:br>
              <a:rPr lang="pl-PL" sz="2000" dirty="0">
                <a:latin typeface="SGGW Sans" panose="00000800000000000000" pitchFamily="50" charset="0"/>
              </a:rPr>
            </a:br>
            <a:br>
              <a:rPr lang="pl-PL" sz="2000" dirty="0">
                <a:latin typeface="SGGW Sans" panose="00000800000000000000" pitchFamily="50" charset="0"/>
              </a:rPr>
            </a:br>
            <a:endParaRPr lang="pl-PL" dirty="0">
              <a:solidFill>
                <a:srgbClr val="003228"/>
              </a:solidFill>
              <a:latin typeface="SGGW Sans" panose="00000800000000000000" pitchFamily="50" charset="0"/>
            </a:endParaRPr>
          </a:p>
        </p:txBody>
      </p:sp>
    </p:spTree>
    <p:extLst>
      <p:ext uri="{BB962C8B-B14F-4D97-AF65-F5344CB8AC3E}">
        <p14:creationId xmlns:p14="http://schemas.microsoft.com/office/powerpoint/2010/main" val="3378812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637563" y="1841587"/>
            <a:ext cx="10937845" cy="1325563"/>
          </a:xfrm>
        </p:spPr>
        <p:txBody>
          <a:bodyPr>
            <a:noAutofit/>
          </a:bodyPr>
          <a:lstStyle/>
          <a:p>
            <a:pPr algn="ctr"/>
            <a:r>
              <a:rPr lang="pl-PL" sz="4000" b="1" dirty="0">
                <a:solidFill>
                  <a:srgbClr val="003228"/>
                </a:solidFill>
                <a:latin typeface="SGGW Sans" pitchFamily="2" charset="0"/>
              </a:rPr>
              <a:t>BIURO SPRAW STUDENCKICH</a:t>
            </a:r>
            <a:br>
              <a:rPr lang="pl-PL" sz="4000" b="1" dirty="0">
                <a:solidFill>
                  <a:srgbClr val="003228"/>
                </a:solidFill>
                <a:latin typeface="SGGW Sans" pitchFamily="2" charset="0"/>
              </a:rPr>
            </a:br>
            <a:endParaRPr lang="pl-PL" b="1" dirty="0">
              <a:solidFill>
                <a:srgbClr val="003228"/>
              </a:solidFill>
              <a:latin typeface="SGGW Sans" panose="00000800000000000000" pitchFamily="50" charset="0"/>
            </a:endParaRPr>
          </a:p>
        </p:txBody>
      </p:sp>
    </p:spTree>
    <p:extLst>
      <p:ext uri="{BB962C8B-B14F-4D97-AF65-F5344CB8AC3E}">
        <p14:creationId xmlns:p14="http://schemas.microsoft.com/office/powerpoint/2010/main" val="2744210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5"/>
            <a:ext cx="10515600" cy="1325563"/>
          </a:xfrm>
        </p:spPr>
        <p:txBody>
          <a:bodyPr>
            <a:noAutofit/>
          </a:bodyPr>
          <a:lstStyle/>
          <a:p>
            <a:br>
              <a:rPr lang="pl-PL" sz="4000" dirty="0">
                <a:solidFill>
                  <a:srgbClr val="003228"/>
                </a:solidFill>
                <a:latin typeface="SGGW Sans" pitchFamily="2" charset="0"/>
              </a:rPr>
            </a:br>
            <a:r>
              <a:rPr lang="pl-PL" sz="3200" b="1" dirty="0">
                <a:solidFill>
                  <a:srgbClr val="003228"/>
                </a:solidFill>
                <a:latin typeface="SGGW Sans" pitchFamily="2" charset="0"/>
              </a:rPr>
              <a:t>BSS – gdzie nas można znaleźć?</a:t>
            </a:r>
            <a:br>
              <a:rPr lang="pl-PL" sz="3200" b="1" dirty="0">
                <a:solidFill>
                  <a:srgbClr val="003228"/>
                </a:solidFill>
                <a:latin typeface="SGGW Sans" pitchFamily="2" charset="0"/>
              </a:rPr>
            </a:br>
            <a:br>
              <a:rPr lang="pl-PL" sz="3200" b="1" dirty="0">
                <a:solidFill>
                  <a:srgbClr val="003228"/>
                </a:solidFill>
                <a:latin typeface="SGGW Sans" pitchFamily="2" charset="0"/>
              </a:rPr>
            </a:br>
            <a:endParaRPr lang="pl-PL" sz="3600" b="1" dirty="0">
              <a:solidFill>
                <a:srgbClr val="003228"/>
              </a:solidFill>
              <a:latin typeface="SGGW Sans" panose="00000800000000000000" pitchFamily="50" charset="0"/>
            </a:endParaRPr>
          </a:p>
        </p:txBody>
      </p:sp>
      <p:sp>
        <p:nvSpPr>
          <p:cNvPr id="8" name="Prostokąt 7">
            <a:extLst>
              <a:ext uri="{FF2B5EF4-FFF2-40B4-BE49-F238E27FC236}">
                <a16:creationId xmlns:a16="http://schemas.microsoft.com/office/drawing/2014/main" id="{A7A5DAA6-2227-485D-AF2A-C32EA20D1022}"/>
              </a:ext>
            </a:extLst>
          </p:cNvPr>
          <p:cNvSpPr/>
          <p:nvPr/>
        </p:nvSpPr>
        <p:spPr>
          <a:xfrm>
            <a:off x="838200" y="1310105"/>
            <a:ext cx="6202680" cy="4278094"/>
          </a:xfrm>
          <a:prstGeom prst="rect">
            <a:avLst/>
          </a:prstGeom>
        </p:spPr>
        <p:txBody>
          <a:bodyPr wrap="square">
            <a:spAutoFit/>
          </a:bodyPr>
          <a:lstStyle/>
          <a:p>
            <a:pPr algn="just"/>
            <a:endParaRPr lang="pl-PL" b="1" dirty="0">
              <a:latin typeface="SGGW Sans UltraLight" panose="00000600000000000000" pitchFamily="50" charset="0"/>
            </a:endParaRPr>
          </a:p>
          <a:p>
            <a:pPr algn="just"/>
            <a:r>
              <a:rPr lang="pl-PL" sz="2400" b="1" dirty="0">
                <a:latin typeface="+mj-lt"/>
              </a:rPr>
              <a:t>Budynek 8: pokoje 2-8, 101-102, 108</a:t>
            </a:r>
          </a:p>
          <a:p>
            <a:pPr algn="just"/>
            <a:endParaRPr lang="pl-PL" sz="2400" b="1" dirty="0">
              <a:latin typeface="+mj-lt"/>
            </a:endParaRPr>
          </a:p>
          <a:p>
            <a:pPr marL="285750" indent="-285750" algn="just">
              <a:buFont typeface="Arial" panose="020B0604020202020204" pitchFamily="34" charset="0"/>
              <a:buChar char="•"/>
            </a:pPr>
            <a:endParaRPr lang="pl-PL" sz="2400" dirty="0">
              <a:latin typeface="+mj-lt"/>
            </a:endParaRPr>
          </a:p>
          <a:p>
            <a:pPr marL="285750" indent="-285750" algn="just">
              <a:buFont typeface="Arial" panose="020B0604020202020204" pitchFamily="34" charset="0"/>
              <a:buChar char="•"/>
            </a:pPr>
            <a:r>
              <a:rPr lang="pl-PL" sz="2400" dirty="0">
                <a:latin typeface="+mj-lt"/>
              </a:rPr>
              <a:t>bss@sggw.edu.pl			 </a:t>
            </a:r>
          </a:p>
          <a:p>
            <a:pPr marL="285750" indent="-285750" algn="just">
              <a:buFont typeface="Arial" panose="020B0604020202020204" pitchFamily="34" charset="0"/>
              <a:buChar char="•"/>
            </a:pPr>
            <a:r>
              <a:rPr lang="pl-PL" sz="2400" dirty="0">
                <a:latin typeface="+mj-lt"/>
              </a:rPr>
              <a:t>rekrutacja@sggw.edu.pl</a:t>
            </a:r>
          </a:p>
          <a:p>
            <a:pPr marL="285750" indent="-285750" algn="just">
              <a:buFont typeface="Arial" panose="020B0604020202020204" pitchFamily="34" charset="0"/>
              <a:buChar char="•"/>
            </a:pPr>
            <a:r>
              <a:rPr lang="pl-PL" sz="2400" dirty="0">
                <a:latin typeface="+mj-lt"/>
              </a:rPr>
              <a:t>stypendia@sggw.edu.pl</a:t>
            </a:r>
          </a:p>
          <a:p>
            <a:pPr marL="285750" indent="-285750" algn="just">
              <a:buFont typeface="Arial" panose="020B0604020202020204" pitchFamily="34" charset="0"/>
              <a:buChar char="•"/>
            </a:pPr>
            <a:r>
              <a:rPr lang="pl-PL" sz="2400" dirty="0">
                <a:latin typeface="+mj-lt"/>
              </a:rPr>
              <a:t>dyplomy-bss@sggw.edu.pl			</a:t>
            </a:r>
          </a:p>
          <a:p>
            <a:pPr algn="just"/>
            <a:endParaRPr lang="pl-PL" sz="2400" dirty="0">
              <a:latin typeface="+mj-lt"/>
            </a:endParaRPr>
          </a:p>
          <a:p>
            <a:pPr marL="285750" indent="-285750" algn="just">
              <a:buFont typeface="Arial" panose="020B0604020202020204" pitchFamily="34" charset="0"/>
              <a:buChar char="•"/>
            </a:pPr>
            <a:r>
              <a:rPr lang="pl-PL" sz="2400" dirty="0">
                <a:latin typeface="+mj-lt"/>
              </a:rPr>
              <a:t>uzo@sggw.edu.pl</a:t>
            </a:r>
          </a:p>
          <a:p>
            <a:pPr algn="just"/>
            <a:endParaRPr lang="pl-PL" dirty="0">
              <a:latin typeface="SGGW Sans UltraLight" panose="00000600000000000000" pitchFamily="50" charset="0"/>
            </a:endParaRPr>
          </a:p>
          <a:p>
            <a:pPr algn="just"/>
            <a:endParaRPr lang="pl-PL" sz="2000" dirty="0">
              <a:latin typeface="SGGW Sans UltraLight" panose="00000600000000000000" pitchFamily="50" charset="0"/>
            </a:endParaRPr>
          </a:p>
        </p:txBody>
      </p:sp>
      <p:pic>
        <p:nvPicPr>
          <p:cNvPr id="4" name="Obraz 3">
            <a:extLst>
              <a:ext uri="{FF2B5EF4-FFF2-40B4-BE49-F238E27FC236}">
                <a16:creationId xmlns:a16="http://schemas.microsoft.com/office/drawing/2014/main" id="{0E186E2D-A49E-46B6-B5BE-E1845F26F968}"/>
              </a:ext>
            </a:extLst>
          </p:cNvPr>
          <p:cNvPicPr>
            <a:picLocks noChangeAspect="1"/>
          </p:cNvPicPr>
          <p:nvPr/>
        </p:nvPicPr>
        <p:blipFill rotWithShape="1">
          <a:blip r:embed="rId3">
            <a:extLst>
              <a:ext uri="{28A0092B-C50C-407E-A947-70E740481C1C}">
                <a14:useLocalDpi xmlns:a14="http://schemas.microsoft.com/office/drawing/2010/main" val="0"/>
              </a:ext>
            </a:extLst>
          </a:blip>
          <a:srcRect l="18422" r="26036"/>
          <a:stretch/>
        </p:blipFill>
        <p:spPr>
          <a:xfrm rot="5400000">
            <a:off x="8795094" y="-44931"/>
            <a:ext cx="2275341" cy="3072396"/>
          </a:xfrm>
          <a:prstGeom prst="rect">
            <a:avLst/>
          </a:prstGeom>
        </p:spPr>
      </p:pic>
      <p:pic>
        <p:nvPicPr>
          <p:cNvPr id="2" name="Obraz 1">
            <a:extLst>
              <a:ext uri="{FF2B5EF4-FFF2-40B4-BE49-F238E27FC236}">
                <a16:creationId xmlns:a16="http://schemas.microsoft.com/office/drawing/2014/main" id="{F23A98E1-31E1-4A9E-97C4-16230067DCED}"/>
              </a:ext>
            </a:extLst>
          </p:cNvPr>
          <p:cNvPicPr>
            <a:picLocks noChangeAspect="1"/>
          </p:cNvPicPr>
          <p:nvPr/>
        </p:nvPicPr>
        <p:blipFill>
          <a:blip r:embed="rId4"/>
          <a:stretch>
            <a:fillRect/>
          </a:stretch>
        </p:blipFill>
        <p:spPr>
          <a:xfrm>
            <a:off x="5151552" y="2921361"/>
            <a:ext cx="6317411" cy="2059595"/>
          </a:xfrm>
          <a:prstGeom prst="rect">
            <a:avLst/>
          </a:prstGeom>
          <a:ln>
            <a:solidFill>
              <a:srgbClr val="C00000"/>
            </a:solidFill>
          </a:ln>
        </p:spPr>
      </p:pic>
      <p:sp>
        <p:nvSpPr>
          <p:cNvPr id="3" name="Prostokąt 2">
            <a:extLst>
              <a:ext uri="{FF2B5EF4-FFF2-40B4-BE49-F238E27FC236}">
                <a16:creationId xmlns:a16="http://schemas.microsoft.com/office/drawing/2014/main" id="{9823F996-1490-457C-A680-D798371C7E00}"/>
              </a:ext>
            </a:extLst>
          </p:cNvPr>
          <p:cNvSpPr/>
          <p:nvPr/>
        </p:nvSpPr>
        <p:spPr>
          <a:xfrm>
            <a:off x="7297947" y="3163723"/>
            <a:ext cx="327804" cy="1747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4">
            <a:extLst>
              <a:ext uri="{FF2B5EF4-FFF2-40B4-BE49-F238E27FC236}">
                <a16:creationId xmlns:a16="http://schemas.microsoft.com/office/drawing/2014/main" id="{5CA12139-3B0F-4715-9B2B-AB48F6197682}"/>
              </a:ext>
            </a:extLst>
          </p:cNvPr>
          <p:cNvSpPr/>
          <p:nvPr/>
        </p:nvSpPr>
        <p:spPr>
          <a:xfrm>
            <a:off x="7708606" y="4433977"/>
            <a:ext cx="840171" cy="12077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2756234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7851E8-2995-4A47-BBEE-8376EB2091B4}"/>
              </a:ext>
            </a:extLst>
          </p:cNvPr>
          <p:cNvSpPr>
            <a:spLocks noGrp="1"/>
          </p:cNvSpPr>
          <p:nvPr>
            <p:ph type="title"/>
          </p:nvPr>
        </p:nvSpPr>
        <p:spPr>
          <a:xfrm>
            <a:off x="532075" y="305491"/>
            <a:ext cx="11212621" cy="896119"/>
          </a:xfrm>
        </p:spPr>
        <p:txBody>
          <a:bodyPr vert="horz" lIns="91440" tIns="45720" rIns="91440" bIns="45720" rtlCol="0" anchor="ctr">
            <a:noAutofit/>
          </a:bodyPr>
          <a:lstStyle/>
          <a:p>
            <a:pPr algn="ctr"/>
            <a:r>
              <a:rPr lang="pl-PL" sz="6000" b="1">
                <a:solidFill>
                  <a:srgbClr val="1D3F39"/>
                </a:solidFill>
                <a:latin typeface="+mn-lt"/>
              </a:rPr>
              <a:t>UBEZPIECZENIE</a:t>
            </a:r>
            <a:endParaRPr lang="pl-PL" sz="3600" b="1">
              <a:solidFill>
                <a:srgbClr val="1D3F39"/>
              </a:solidFill>
              <a:latin typeface="+mn-lt"/>
            </a:endParaRPr>
          </a:p>
        </p:txBody>
      </p:sp>
      <p:sp>
        <p:nvSpPr>
          <p:cNvPr id="7" name="pole tekstowe 6">
            <a:extLst>
              <a:ext uri="{FF2B5EF4-FFF2-40B4-BE49-F238E27FC236}">
                <a16:creationId xmlns:a16="http://schemas.microsoft.com/office/drawing/2014/main" id="{2A660A56-2F9C-463B-A52F-8324013551DF}"/>
              </a:ext>
            </a:extLst>
          </p:cNvPr>
          <p:cNvSpPr txBox="1"/>
          <p:nvPr/>
        </p:nvSpPr>
        <p:spPr>
          <a:xfrm>
            <a:off x="7441402" y="1201611"/>
            <a:ext cx="327354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l-PL" sz="4000" b="1" i="0" u="none" strike="noStrike" kern="1200" cap="none" spc="0" normalizeH="0" baseline="0" noProof="0">
                <a:ln>
                  <a:solidFill>
                    <a:prstClr val="white">
                      <a:hueOff val="0"/>
                      <a:satOff val="0"/>
                      <a:lumOff val="0"/>
                    </a:prstClr>
                  </a:solidFill>
                </a:ln>
                <a:solidFill>
                  <a:prstClr val="white"/>
                </a:solidFill>
                <a:effectLst/>
                <a:uLnTx/>
                <a:uFillTx/>
                <a:latin typeface="Calibri" panose="020F0502020204030204"/>
                <a:ea typeface="+mn-ea"/>
                <a:cs typeface="+mn-cs"/>
              </a:rPr>
              <a:t>ZROWOTNE</a:t>
            </a:r>
            <a:endParaRPr kumimoji="0" lang="pl-PL" sz="4800" b="1" i="0" u="none" strike="noStrike" kern="1200" cap="none" spc="0" normalizeH="0" baseline="0" noProof="0">
              <a:ln>
                <a:solidFill>
                  <a:prstClr val="white">
                    <a:hueOff val="0"/>
                    <a:satOff val="0"/>
                    <a:lumOff val="0"/>
                  </a:prstClr>
                </a:solidFill>
              </a:ln>
              <a:solidFill>
                <a:prstClr val="white"/>
              </a:solidFill>
              <a:effectLst/>
              <a:uLnTx/>
              <a:uFillTx/>
              <a:latin typeface="Calibri" panose="020F0502020204030204"/>
              <a:ea typeface="+mn-ea"/>
              <a:cs typeface="+mn-cs"/>
            </a:endParaRPr>
          </a:p>
        </p:txBody>
      </p:sp>
      <p:pic>
        <p:nvPicPr>
          <p:cNvPr id="8" name="m_1014885671642057981m_-6355310378205195784Obraz 2" descr="image001">
            <a:extLst>
              <a:ext uri="{FF2B5EF4-FFF2-40B4-BE49-F238E27FC236}">
                <a16:creationId xmlns:a16="http://schemas.microsoft.com/office/drawing/2014/main" id="{5A12CAAA-3493-4157-8A63-A9691E680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624" y="305491"/>
            <a:ext cx="3188792" cy="379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az 2">
            <a:extLst>
              <a:ext uri="{FF2B5EF4-FFF2-40B4-BE49-F238E27FC236}">
                <a16:creationId xmlns:a16="http://schemas.microsoft.com/office/drawing/2014/main" id="{E07E9B1D-9106-4D6F-B4C0-B4111A2439F2}"/>
              </a:ext>
            </a:extLst>
          </p:cNvPr>
          <p:cNvPicPr>
            <a:picLocks noChangeAspect="1"/>
          </p:cNvPicPr>
          <p:nvPr/>
        </p:nvPicPr>
        <p:blipFill>
          <a:blip r:embed="rId4"/>
          <a:stretch>
            <a:fillRect/>
          </a:stretch>
        </p:blipFill>
        <p:spPr>
          <a:xfrm>
            <a:off x="3467181" y="2021765"/>
            <a:ext cx="5610995" cy="3028451"/>
          </a:xfrm>
          <a:prstGeom prst="rect">
            <a:avLst/>
          </a:prstGeom>
        </p:spPr>
      </p:pic>
      <p:pic>
        <p:nvPicPr>
          <p:cNvPr id="9" name="Obraz 8">
            <a:extLst>
              <a:ext uri="{FF2B5EF4-FFF2-40B4-BE49-F238E27FC236}">
                <a16:creationId xmlns:a16="http://schemas.microsoft.com/office/drawing/2014/main" id="{2E06E28A-0721-482F-A5F7-EC94B3F62B49}"/>
              </a:ext>
            </a:extLst>
          </p:cNvPr>
          <p:cNvPicPr>
            <a:picLocks noChangeAspect="1"/>
          </p:cNvPicPr>
          <p:nvPr/>
        </p:nvPicPr>
        <p:blipFill rotWithShape="1">
          <a:blip r:embed="rId5"/>
          <a:srcRect l="44565"/>
          <a:stretch/>
        </p:blipFill>
        <p:spPr>
          <a:xfrm>
            <a:off x="9287768" y="1497058"/>
            <a:ext cx="2578608" cy="2606368"/>
          </a:xfrm>
          <a:prstGeom prst="rect">
            <a:avLst/>
          </a:prstGeom>
        </p:spPr>
      </p:pic>
    </p:spTree>
    <p:extLst>
      <p:ext uri="{BB962C8B-B14F-4D97-AF65-F5344CB8AC3E}">
        <p14:creationId xmlns:p14="http://schemas.microsoft.com/office/powerpoint/2010/main" val="2335326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833D13E-4429-4653-993F-290ABDA1A6AF}"/>
              </a:ext>
            </a:extLst>
          </p:cNvPr>
          <p:cNvPicPr>
            <a:picLocks noChangeAspect="1"/>
          </p:cNvPicPr>
          <p:nvPr/>
        </p:nvPicPr>
        <p:blipFill>
          <a:blip r:embed="rId3"/>
          <a:stretch>
            <a:fillRect/>
          </a:stretch>
        </p:blipFill>
        <p:spPr>
          <a:xfrm>
            <a:off x="2354580" y="891562"/>
            <a:ext cx="7687754" cy="4335976"/>
          </a:xfrm>
          <a:prstGeom prst="rect">
            <a:avLst/>
          </a:prstGeom>
        </p:spPr>
      </p:pic>
      <p:sp>
        <p:nvSpPr>
          <p:cNvPr id="4" name="Tytuł 1">
            <a:extLst>
              <a:ext uri="{FF2B5EF4-FFF2-40B4-BE49-F238E27FC236}">
                <a16:creationId xmlns:a16="http://schemas.microsoft.com/office/drawing/2014/main" id="{D2DC4FDA-6043-4119-BE80-9CD672A5AD22}"/>
              </a:ext>
            </a:extLst>
          </p:cNvPr>
          <p:cNvSpPr>
            <a:spLocks noGrp="1"/>
          </p:cNvSpPr>
          <p:nvPr>
            <p:ph type="title"/>
          </p:nvPr>
        </p:nvSpPr>
        <p:spPr>
          <a:xfrm>
            <a:off x="714955" y="0"/>
            <a:ext cx="11212621" cy="896119"/>
          </a:xfrm>
        </p:spPr>
        <p:txBody>
          <a:bodyPr vert="horz" lIns="91440" tIns="45720" rIns="91440" bIns="45720" rtlCol="0" anchor="ctr">
            <a:noAutofit/>
          </a:bodyPr>
          <a:lstStyle/>
          <a:p>
            <a:pPr algn="ctr"/>
            <a:r>
              <a:rPr lang="pl-PL" sz="6000" b="1">
                <a:solidFill>
                  <a:srgbClr val="1D3F39"/>
                </a:solidFill>
                <a:latin typeface="+mn-lt"/>
              </a:rPr>
              <a:t>WSPARCIE MATERIALNE</a:t>
            </a:r>
            <a:endParaRPr lang="pl-PL" sz="3600" b="1">
              <a:solidFill>
                <a:srgbClr val="1D3F39"/>
              </a:solidFill>
              <a:latin typeface="+mn-lt"/>
            </a:endParaRPr>
          </a:p>
        </p:txBody>
      </p:sp>
    </p:spTree>
    <p:extLst>
      <p:ext uri="{BB962C8B-B14F-4D97-AF65-F5344CB8AC3E}">
        <p14:creationId xmlns:p14="http://schemas.microsoft.com/office/powerpoint/2010/main" val="91423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a:extLst>
              <a:ext uri="{FF2B5EF4-FFF2-40B4-BE49-F238E27FC236}">
                <a16:creationId xmlns:a16="http://schemas.microsoft.com/office/drawing/2014/main" id="{01B973C7-C801-48D0-A43D-D37B5EBEE4C1}"/>
              </a:ext>
            </a:extLst>
          </p:cNvPr>
          <p:cNvPicPr>
            <a:picLocks noChangeAspect="1"/>
          </p:cNvPicPr>
          <p:nvPr/>
        </p:nvPicPr>
        <p:blipFill>
          <a:blip r:embed="rId3"/>
          <a:stretch>
            <a:fillRect/>
          </a:stretch>
        </p:blipFill>
        <p:spPr>
          <a:xfrm rot="947945">
            <a:off x="6263640" y="720647"/>
            <a:ext cx="5749289" cy="3283236"/>
          </a:xfrm>
          <a:prstGeom prst="rect">
            <a:avLst/>
          </a:prstGeom>
        </p:spPr>
      </p:pic>
      <p:pic>
        <p:nvPicPr>
          <p:cNvPr id="7" name="Obraz 6">
            <a:extLst>
              <a:ext uri="{FF2B5EF4-FFF2-40B4-BE49-F238E27FC236}">
                <a16:creationId xmlns:a16="http://schemas.microsoft.com/office/drawing/2014/main" id="{C5586B29-42EC-413A-A4B1-20730B5F693F}"/>
              </a:ext>
            </a:extLst>
          </p:cNvPr>
          <p:cNvPicPr>
            <a:picLocks noChangeAspect="1"/>
          </p:cNvPicPr>
          <p:nvPr/>
        </p:nvPicPr>
        <p:blipFill>
          <a:blip r:embed="rId4"/>
          <a:stretch>
            <a:fillRect/>
          </a:stretch>
        </p:blipFill>
        <p:spPr>
          <a:xfrm>
            <a:off x="176935" y="1202558"/>
            <a:ext cx="6536408" cy="3723772"/>
          </a:xfrm>
          <a:prstGeom prst="rect">
            <a:avLst/>
          </a:prstGeom>
        </p:spPr>
      </p:pic>
    </p:spTree>
    <p:extLst>
      <p:ext uri="{BB962C8B-B14F-4D97-AF65-F5344CB8AC3E}">
        <p14:creationId xmlns:p14="http://schemas.microsoft.com/office/powerpoint/2010/main" val="2431674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637563" y="1841587"/>
            <a:ext cx="10937845" cy="1325563"/>
          </a:xfrm>
        </p:spPr>
        <p:txBody>
          <a:bodyPr>
            <a:noAutofit/>
          </a:bodyPr>
          <a:lstStyle/>
          <a:p>
            <a:pPr algn="ctr"/>
            <a:r>
              <a:rPr lang="pl-PL" sz="4000" b="1" dirty="0">
                <a:solidFill>
                  <a:srgbClr val="003228"/>
                </a:solidFill>
                <a:latin typeface="SGGW Sans" pitchFamily="2" charset="0"/>
              </a:rPr>
              <a:t>BIURO WSPÓŁPRACY MIĘDZYNARODOWEJ</a:t>
            </a:r>
            <a:endParaRPr lang="pl-PL" b="1" dirty="0">
              <a:solidFill>
                <a:srgbClr val="003228"/>
              </a:solidFill>
              <a:latin typeface="SGGW Sans" panose="00000800000000000000" pitchFamily="50" charset="0"/>
            </a:endParaRPr>
          </a:p>
        </p:txBody>
      </p:sp>
    </p:spTree>
    <p:extLst>
      <p:ext uri="{BB962C8B-B14F-4D97-AF65-F5344CB8AC3E}">
        <p14:creationId xmlns:p14="http://schemas.microsoft.com/office/powerpoint/2010/main" val="46201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5"/>
            <a:ext cx="10515600" cy="1325563"/>
          </a:xfrm>
        </p:spPr>
        <p:txBody>
          <a:bodyPr>
            <a:noAutofit/>
          </a:bodyPr>
          <a:lstStyle/>
          <a:p>
            <a:br>
              <a:rPr lang="pl-PL" sz="4000" dirty="0">
                <a:solidFill>
                  <a:srgbClr val="003228"/>
                </a:solidFill>
                <a:latin typeface="SGGW Sans" pitchFamily="2" charset="0"/>
              </a:rPr>
            </a:br>
            <a:r>
              <a:rPr lang="pl-PL" sz="3200" b="1" dirty="0">
                <a:solidFill>
                  <a:srgbClr val="003228"/>
                </a:solidFill>
                <a:latin typeface="SGGW Sans" pitchFamily="2" charset="0"/>
              </a:rPr>
              <a:t>BWM – lokalizacja i kontakt</a:t>
            </a:r>
            <a:br>
              <a:rPr lang="pl-PL" sz="3200" dirty="0">
                <a:solidFill>
                  <a:srgbClr val="003228"/>
                </a:solidFill>
                <a:latin typeface="SGGW Sans" pitchFamily="2" charset="0"/>
              </a:rPr>
            </a:br>
            <a:br>
              <a:rPr lang="pl-PL" sz="3200" b="1" dirty="0">
                <a:solidFill>
                  <a:srgbClr val="003228"/>
                </a:solidFill>
                <a:latin typeface="SGGW Sans" pitchFamily="2" charset="0"/>
              </a:rPr>
            </a:br>
            <a:endParaRPr lang="pl-PL" sz="3600" dirty="0">
              <a:solidFill>
                <a:srgbClr val="003228"/>
              </a:solidFill>
              <a:latin typeface="SGGW Sans" panose="00000800000000000000" pitchFamily="50" charset="0"/>
            </a:endParaRPr>
          </a:p>
        </p:txBody>
      </p:sp>
      <p:sp>
        <p:nvSpPr>
          <p:cNvPr id="8" name="Prostokąt 7">
            <a:extLst>
              <a:ext uri="{FF2B5EF4-FFF2-40B4-BE49-F238E27FC236}">
                <a16:creationId xmlns:a16="http://schemas.microsoft.com/office/drawing/2014/main" id="{A7A5DAA6-2227-485D-AF2A-C32EA20D1022}"/>
              </a:ext>
            </a:extLst>
          </p:cNvPr>
          <p:cNvSpPr/>
          <p:nvPr/>
        </p:nvSpPr>
        <p:spPr>
          <a:xfrm>
            <a:off x="838200" y="1310105"/>
            <a:ext cx="10369492" cy="4678204"/>
          </a:xfrm>
          <a:prstGeom prst="rect">
            <a:avLst/>
          </a:prstGeom>
        </p:spPr>
        <p:txBody>
          <a:bodyPr wrap="square">
            <a:spAutoFit/>
          </a:bodyPr>
          <a:lstStyle/>
          <a:p>
            <a:pPr algn="just"/>
            <a:r>
              <a:rPr lang="pl-PL">
                <a:latin typeface="SGGW Sans" panose="00000800000000000000" pitchFamily="50" charset="0"/>
              </a:rPr>
              <a:t>BIURO WSPÓŁPRACY MIĘDZYNARODOWEJ </a:t>
            </a:r>
          </a:p>
          <a:p>
            <a:pPr algn="just"/>
            <a:endParaRPr lang="pl-PL" b="1">
              <a:latin typeface="SGGW Sans UltraLight" panose="00000600000000000000" pitchFamily="50" charset="0"/>
            </a:endParaRPr>
          </a:p>
          <a:p>
            <a:pPr algn="just"/>
            <a:r>
              <a:rPr lang="pl-PL" b="1">
                <a:latin typeface="SGGW Sans UltraLight" panose="00000600000000000000" pitchFamily="50" charset="0"/>
              </a:rPr>
              <a:t>Budynek 8: pokoje 14-20 </a:t>
            </a:r>
          </a:p>
          <a:p>
            <a:pPr algn="just"/>
            <a:endParaRPr lang="pl-PL" sz="1600" b="1">
              <a:latin typeface="SGGW Sans UltraLight" panose="00000600000000000000" pitchFamily="50" charset="0"/>
            </a:endParaRPr>
          </a:p>
          <a:p>
            <a:pPr algn="just"/>
            <a:r>
              <a:rPr lang="pl-PL" sz="1600">
                <a:latin typeface="SGGW Sans UltraLight" panose="00000600000000000000" pitchFamily="50" charset="0"/>
              </a:rPr>
              <a:t>bwm@sggw.edu.pl			31040</a:t>
            </a:r>
          </a:p>
          <a:p>
            <a:pPr algn="just"/>
            <a:r>
              <a:rPr lang="pl-PL" sz="1600">
                <a:latin typeface="SGGW Sans UltraLight" panose="00000600000000000000" pitchFamily="50" charset="0"/>
              </a:rPr>
              <a:t>erasmus@sggw.edu.pl		31049/56	</a:t>
            </a:r>
          </a:p>
          <a:p>
            <a:pPr algn="just"/>
            <a:endParaRPr lang="pl-PL">
              <a:latin typeface="SGGW Sans UltraLight" panose="00000600000000000000" pitchFamily="50" charset="0"/>
            </a:endParaRPr>
          </a:p>
          <a:p>
            <a:pPr algn="just"/>
            <a:endParaRPr lang="pl-PL">
              <a:latin typeface="SGGW Sans UltraLight" panose="00000600000000000000" pitchFamily="50" charset="0"/>
            </a:endParaRPr>
          </a:p>
          <a:p>
            <a:pPr algn="just"/>
            <a:r>
              <a:rPr lang="pl-PL">
                <a:latin typeface="SGGW Sans" panose="00000800000000000000" pitchFamily="50" charset="0"/>
              </a:rPr>
              <a:t>WEPOINT i UNIgreen</a:t>
            </a:r>
          </a:p>
          <a:p>
            <a:pPr marL="342900" indent="-342900" algn="just">
              <a:buFontTx/>
              <a:buAutoNum type="arabicPeriod"/>
            </a:pPr>
            <a:endParaRPr lang="pl-PL" b="1">
              <a:latin typeface="SGGW Sans UltraLight" panose="00000600000000000000" pitchFamily="50" charset="0"/>
            </a:endParaRPr>
          </a:p>
          <a:p>
            <a:pPr algn="just"/>
            <a:r>
              <a:rPr lang="pl-PL" b="1">
                <a:latin typeface="SGGW Sans UltraLight" panose="00000600000000000000" pitchFamily="50" charset="0"/>
              </a:rPr>
              <a:t>Budynek 48: wejście C</a:t>
            </a:r>
          </a:p>
          <a:p>
            <a:pPr algn="just"/>
            <a:endParaRPr lang="pl-PL">
              <a:latin typeface="SGGW Sans UltraLight" panose="00000600000000000000" pitchFamily="50" charset="0"/>
            </a:endParaRPr>
          </a:p>
          <a:p>
            <a:pPr algn="just"/>
            <a:r>
              <a:rPr lang="pl-PL" sz="1600">
                <a:latin typeface="SGGW Sans UltraLight" panose="00000600000000000000" pitchFamily="50" charset="0"/>
              </a:rPr>
              <a:t>wepoint@sggw.edu.pl		31844, 31846</a:t>
            </a:r>
          </a:p>
          <a:p>
            <a:pPr algn="just"/>
            <a:r>
              <a:rPr lang="pl-PL" sz="1600">
                <a:latin typeface="SGGW Sans UltraLight" panose="00000600000000000000" pitchFamily="50" charset="0"/>
              </a:rPr>
              <a:t>unigreen@sggw.edu.pl		31053</a:t>
            </a:r>
          </a:p>
          <a:p>
            <a:pPr algn="just"/>
            <a:endParaRPr lang="pl-PL" b="1">
              <a:latin typeface="SGGW Sans UltraLight" panose="00000600000000000000" pitchFamily="50" charset="0"/>
            </a:endParaRPr>
          </a:p>
          <a:p>
            <a:pPr algn="just"/>
            <a:endParaRPr lang="pl-PL">
              <a:latin typeface="SGGW Sans UltraLight" panose="00000600000000000000" pitchFamily="50" charset="0"/>
            </a:endParaRPr>
          </a:p>
          <a:p>
            <a:pPr marL="342900" indent="-342900" algn="just">
              <a:buAutoNum type="arabicPeriod"/>
            </a:pPr>
            <a:endParaRPr lang="pl-PL" sz="2000">
              <a:latin typeface="SGGW Sans UltraLight" panose="00000600000000000000" pitchFamily="50" charset="0"/>
            </a:endParaRPr>
          </a:p>
        </p:txBody>
      </p:sp>
      <p:pic>
        <p:nvPicPr>
          <p:cNvPr id="4" name="Obraz 3">
            <a:extLst>
              <a:ext uri="{FF2B5EF4-FFF2-40B4-BE49-F238E27FC236}">
                <a16:creationId xmlns:a16="http://schemas.microsoft.com/office/drawing/2014/main" id="{2D041842-18C4-455F-9555-13541B935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2558" y="740766"/>
            <a:ext cx="4733548" cy="3789803"/>
          </a:xfrm>
          <a:prstGeom prst="rect">
            <a:avLst/>
          </a:prstGeom>
        </p:spPr>
      </p:pic>
    </p:spTree>
    <p:extLst>
      <p:ext uri="{BB962C8B-B14F-4D97-AF65-F5344CB8AC3E}">
        <p14:creationId xmlns:p14="http://schemas.microsoft.com/office/powerpoint/2010/main" val="1987967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5"/>
            <a:ext cx="10515600" cy="1325563"/>
          </a:xfrm>
        </p:spPr>
        <p:txBody>
          <a:bodyPr>
            <a:noAutofit/>
          </a:bodyPr>
          <a:lstStyle/>
          <a:p>
            <a:br>
              <a:rPr lang="pl-PL" sz="4000" dirty="0">
                <a:solidFill>
                  <a:srgbClr val="003228"/>
                </a:solidFill>
                <a:latin typeface="SGGW Sans" pitchFamily="2" charset="0"/>
              </a:rPr>
            </a:br>
            <a:r>
              <a:rPr lang="pl-PL" sz="3200" b="1" dirty="0">
                <a:solidFill>
                  <a:srgbClr val="003228"/>
                </a:solidFill>
                <a:latin typeface="SGGW Sans" pitchFamily="2" charset="0"/>
              </a:rPr>
              <a:t>BWM – co robimy</a:t>
            </a:r>
            <a:br>
              <a:rPr lang="pl-PL" sz="3200" dirty="0">
                <a:solidFill>
                  <a:srgbClr val="003228"/>
                </a:solidFill>
                <a:latin typeface="SGGW Sans" pitchFamily="2" charset="0"/>
              </a:rPr>
            </a:br>
            <a:br>
              <a:rPr lang="pl-PL" sz="3200" b="1" dirty="0">
                <a:solidFill>
                  <a:srgbClr val="003228"/>
                </a:solidFill>
                <a:latin typeface="SGGW Sans" pitchFamily="2" charset="0"/>
              </a:rPr>
            </a:br>
            <a:endParaRPr lang="pl-PL" sz="3600" dirty="0">
              <a:solidFill>
                <a:srgbClr val="003228"/>
              </a:solidFill>
              <a:latin typeface="SGGW Sans" panose="00000800000000000000" pitchFamily="50" charset="0"/>
            </a:endParaRPr>
          </a:p>
        </p:txBody>
      </p:sp>
      <p:graphicFrame>
        <p:nvGraphicFramePr>
          <p:cNvPr id="2" name="Tabela 1">
            <a:extLst>
              <a:ext uri="{FF2B5EF4-FFF2-40B4-BE49-F238E27FC236}">
                <a16:creationId xmlns:a16="http://schemas.microsoft.com/office/drawing/2014/main" id="{FB74FA30-3E67-4825-9B2F-BB67399BD090}"/>
              </a:ext>
            </a:extLst>
          </p:cNvPr>
          <p:cNvGraphicFramePr>
            <a:graphicFrameLocks noGrp="1"/>
          </p:cNvGraphicFramePr>
          <p:nvPr>
            <p:extLst>
              <p:ext uri="{D42A27DB-BD31-4B8C-83A1-F6EECF244321}">
                <p14:modId xmlns:p14="http://schemas.microsoft.com/office/powerpoint/2010/main" val="995950752"/>
              </p:ext>
            </p:extLst>
          </p:nvPr>
        </p:nvGraphicFramePr>
        <p:xfrm>
          <a:off x="838200" y="1107112"/>
          <a:ext cx="10431884" cy="4206240"/>
        </p:xfrm>
        <a:graphic>
          <a:graphicData uri="http://schemas.openxmlformats.org/drawingml/2006/table">
            <a:tbl>
              <a:tblPr firstRow="1" bandRow="1">
                <a:tableStyleId>{2D5ABB26-0587-4C30-8999-92F81FD0307C}</a:tableStyleId>
              </a:tblPr>
              <a:tblGrid>
                <a:gridCol w="3776680">
                  <a:extLst>
                    <a:ext uri="{9D8B030D-6E8A-4147-A177-3AD203B41FA5}">
                      <a16:colId xmlns:a16="http://schemas.microsoft.com/office/drawing/2014/main" val="3501616228"/>
                    </a:ext>
                  </a:extLst>
                </a:gridCol>
                <a:gridCol w="6655204">
                  <a:extLst>
                    <a:ext uri="{9D8B030D-6E8A-4147-A177-3AD203B41FA5}">
                      <a16:colId xmlns:a16="http://schemas.microsoft.com/office/drawing/2014/main" val="175620296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800" dirty="0">
                          <a:latin typeface="+mj-lt"/>
                        </a:rPr>
                        <a:t>Zespół INCOMING i OUTGOING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800" dirty="0">
                        <a:latin typeface="+mj-lt"/>
                      </a:endParaRPr>
                    </a:p>
                  </a:txBody>
                  <a:tcPr/>
                </a:tc>
                <a:tc>
                  <a:txBody>
                    <a:bodyPr/>
                    <a:lstStyle/>
                    <a:p>
                      <a:r>
                        <a:rPr lang="pl-PL" sz="1800" b="1" dirty="0">
                          <a:latin typeface="+mj-lt"/>
                        </a:rPr>
                        <a:t>Programy wymiany </a:t>
                      </a:r>
                      <a:r>
                        <a:rPr lang="pl-PL" sz="1800" b="0" dirty="0">
                          <a:latin typeface="+mj-lt"/>
                        </a:rPr>
                        <a:t>dla przyjeżdżających i wyjeżdżających, w tym:</a:t>
                      </a:r>
                    </a:p>
                    <a:p>
                      <a:pPr marL="285750" indent="-285750">
                        <a:buFont typeface="Wingdings" panose="05000000000000000000" pitchFamily="2" charset="2"/>
                        <a:buChar char="§"/>
                      </a:pPr>
                      <a:r>
                        <a:rPr lang="pl-PL" sz="1800" b="0" dirty="0">
                          <a:latin typeface="+mj-lt"/>
                        </a:rPr>
                        <a:t>zagraniczne studia wymienne i praktyki</a:t>
                      </a:r>
                    </a:p>
                    <a:p>
                      <a:pPr marL="285750" indent="-285750">
                        <a:buFont typeface="Wingdings" panose="05000000000000000000" pitchFamily="2" charset="2"/>
                        <a:buChar char="§"/>
                      </a:pPr>
                      <a:r>
                        <a:rPr lang="pl-PL" sz="1800" b="0" dirty="0">
                          <a:latin typeface="+mj-lt"/>
                        </a:rPr>
                        <a:t>krótkie intensywne programy z komponentem wirtualnym</a:t>
                      </a:r>
                    </a:p>
                    <a:p>
                      <a:pPr marL="285750" indent="-285750">
                        <a:buFont typeface="Wingdings" panose="05000000000000000000" pitchFamily="2" charset="2"/>
                        <a:buChar char="§"/>
                      </a:pPr>
                      <a:r>
                        <a:rPr lang="pl-PL" sz="1800" b="0" dirty="0">
                          <a:latin typeface="+mj-lt"/>
                        </a:rPr>
                        <a:t>szkoły letnie</a:t>
                      </a:r>
                    </a:p>
                    <a:p>
                      <a:pPr marL="285750" indent="-285750">
                        <a:buFont typeface="Wingdings" panose="05000000000000000000" pitchFamily="2" charset="2"/>
                        <a:buChar char="§"/>
                      </a:pPr>
                      <a:r>
                        <a:rPr lang="pl-PL" sz="1800" b="0" dirty="0">
                          <a:latin typeface="+mj-lt"/>
                        </a:rPr>
                        <a:t>konferencje studenckie </a:t>
                      </a:r>
                    </a:p>
                    <a:p>
                      <a:endParaRPr lang="pl-PL" sz="1800" b="0" dirty="0">
                        <a:latin typeface="+mj-lt"/>
                      </a:endParaRPr>
                    </a:p>
                  </a:txBody>
                  <a:tcPr/>
                </a:tc>
                <a:extLst>
                  <a:ext uri="{0D108BD9-81ED-4DB2-BD59-A6C34878D82A}">
                    <a16:rowId xmlns:a16="http://schemas.microsoft.com/office/drawing/2014/main" val="66833370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800">
                          <a:latin typeface="+mj-lt"/>
                        </a:rPr>
                        <a:t>Zespół DELEGACJI</a:t>
                      </a:r>
                    </a:p>
                  </a:txBody>
                  <a:tcPr/>
                </a:tc>
                <a:tc>
                  <a:txBody>
                    <a:bodyPr/>
                    <a:lstStyle/>
                    <a:p>
                      <a:r>
                        <a:rPr lang="pl-PL" sz="1800" b="1" dirty="0">
                          <a:latin typeface="+mj-lt"/>
                        </a:rPr>
                        <a:t>Wyjazdy zagraniczne </a:t>
                      </a:r>
                      <a:r>
                        <a:rPr lang="pl-PL" sz="1800" b="0" dirty="0">
                          <a:latin typeface="+mj-lt"/>
                        </a:rPr>
                        <a:t>pracowników i studentów</a:t>
                      </a:r>
                    </a:p>
                    <a:p>
                      <a:r>
                        <a:rPr lang="pl-PL" sz="1800" b="0" dirty="0">
                          <a:latin typeface="+mj-lt"/>
                        </a:rPr>
                        <a:t>Rejestr </a:t>
                      </a:r>
                      <a:r>
                        <a:rPr lang="pl-PL" sz="1800" b="1" dirty="0">
                          <a:latin typeface="+mj-lt"/>
                        </a:rPr>
                        <a:t>umów międzynarodowych i projektów dydaktycznych</a:t>
                      </a:r>
                    </a:p>
                    <a:p>
                      <a:r>
                        <a:rPr lang="pl-PL" sz="1800" b="1" dirty="0">
                          <a:latin typeface="+mj-lt"/>
                        </a:rPr>
                        <a:t>Własny Fundusz Stypendialny SGGW</a:t>
                      </a:r>
                    </a:p>
                  </a:txBody>
                  <a:tcPr/>
                </a:tc>
                <a:extLst>
                  <a:ext uri="{0D108BD9-81ED-4DB2-BD59-A6C34878D82A}">
                    <a16:rowId xmlns:a16="http://schemas.microsoft.com/office/drawing/2014/main" val="17240646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l-PL" sz="1800">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800">
                          <a:latin typeface="+mj-lt"/>
                        </a:rPr>
                        <a:t>Zespół </a:t>
                      </a:r>
                      <a:r>
                        <a:rPr lang="pl-PL" sz="1800" err="1">
                          <a:latin typeface="+mj-lt"/>
                        </a:rPr>
                        <a:t>WePoint</a:t>
                      </a:r>
                      <a:endParaRPr lang="pl-PL" sz="1800">
                        <a:latin typeface="+mj-lt"/>
                      </a:endParaRPr>
                    </a:p>
                  </a:txBody>
                  <a:tcPr/>
                </a:tc>
                <a:tc>
                  <a:txBody>
                    <a:bodyPr/>
                    <a:lstStyle/>
                    <a:p>
                      <a:endParaRPr lang="pl-PL" sz="1800" b="0" kern="1200" dirty="0">
                        <a:solidFill>
                          <a:schemeClr val="tx1"/>
                        </a:solidFill>
                        <a:effectLst/>
                        <a:latin typeface="+mj-lt"/>
                        <a:ea typeface="+mn-ea"/>
                        <a:cs typeface="+mn-cs"/>
                      </a:endParaRPr>
                    </a:p>
                    <a:p>
                      <a:r>
                        <a:rPr lang="pl-PL" sz="1800" b="0" kern="1200" dirty="0">
                          <a:solidFill>
                            <a:schemeClr val="tx1"/>
                          </a:solidFill>
                          <a:effectLst/>
                          <a:latin typeface="+mj-lt"/>
                          <a:ea typeface="+mn-ea"/>
                          <a:cs typeface="+mn-cs"/>
                        </a:rPr>
                        <a:t>Centralny punkt </a:t>
                      </a:r>
                      <a:r>
                        <a:rPr lang="pl-PL" sz="1800" b="1" kern="1200" dirty="0">
                          <a:solidFill>
                            <a:schemeClr val="tx1"/>
                          </a:solidFill>
                          <a:effectLst/>
                          <a:latin typeface="+mj-lt"/>
                          <a:ea typeface="+mn-ea"/>
                          <a:cs typeface="+mn-cs"/>
                        </a:rPr>
                        <a:t>obsługi obcokrajowców</a:t>
                      </a:r>
                      <a:endParaRPr lang="pl-PL" sz="1800" b="1" dirty="0">
                        <a:latin typeface="+mj-lt"/>
                      </a:endParaRPr>
                    </a:p>
                    <a:p>
                      <a:endParaRPr lang="pl-PL" sz="1800" b="0" dirty="0">
                        <a:latin typeface="+mj-lt"/>
                      </a:endParaRPr>
                    </a:p>
                  </a:txBody>
                  <a:tcPr/>
                </a:tc>
                <a:extLst>
                  <a:ext uri="{0D108BD9-81ED-4DB2-BD59-A6C34878D82A}">
                    <a16:rowId xmlns:a16="http://schemas.microsoft.com/office/drawing/2014/main" val="14605746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800">
                          <a:latin typeface="+mj-lt"/>
                        </a:rPr>
                        <a:t>Zespół Sojuszu UNIgreen</a:t>
                      </a:r>
                    </a:p>
                  </a:txBody>
                  <a:tcPr/>
                </a:tc>
                <a:tc>
                  <a:txBody>
                    <a:bodyPr/>
                    <a:lstStyle/>
                    <a:p>
                      <a:r>
                        <a:rPr lang="pl-PL" sz="1800" b="0" dirty="0">
                          <a:latin typeface="+mj-lt"/>
                        </a:rPr>
                        <a:t>Obsługa administracyjna </a:t>
                      </a:r>
                      <a:r>
                        <a:rPr lang="pl-PL" sz="1800" b="1" dirty="0">
                          <a:latin typeface="+mj-lt"/>
                        </a:rPr>
                        <a:t>sojuszu Uniwersytetu Europejskiego UNIgreen</a:t>
                      </a:r>
                    </a:p>
                    <a:p>
                      <a:endParaRPr lang="pl-PL" sz="1800" b="0" dirty="0">
                        <a:latin typeface="+mj-lt"/>
                      </a:endParaRPr>
                    </a:p>
                  </a:txBody>
                  <a:tcPr/>
                </a:tc>
                <a:extLst>
                  <a:ext uri="{0D108BD9-81ED-4DB2-BD59-A6C34878D82A}">
                    <a16:rowId xmlns:a16="http://schemas.microsoft.com/office/drawing/2014/main" val="2245973354"/>
                  </a:ext>
                </a:extLst>
              </a:tr>
            </a:tbl>
          </a:graphicData>
        </a:graphic>
      </p:graphicFrame>
    </p:spTree>
    <p:extLst>
      <p:ext uri="{BB962C8B-B14F-4D97-AF65-F5344CB8AC3E}">
        <p14:creationId xmlns:p14="http://schemas.microsoft.com/office/powerpoint/2010/main" val="2500722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5"/>
            <a:ext cx="10515600" cy="1325563"/>
          </a:xfrm>
        </p:spPr>
        <p:txBody>
          <a:bodyPr>
            <a:noAutofit/>
          </a:bodyPr>
          <a:lstStyle/>
          <a:p>
            <a:br>
              <a:rPr lang="pl-PL" sz="4000" dirty="0">
                <a:solidFill>
                  <a:srgbClr val="003228"/>
                </a:solidFill>
                <a:latin typeface="SGGW Sans" pitchFamily="2" charset="0"/>
              </a:rPr>
            </a:br>
            <a:r>
              <a:rPr lang="pl-PL" sz="3200" b="1" dirty="0">
                <a:solidFill>
                  <a:srgbClr val="003228"/>
                </a:solidFill>
                <a:latin typeface="SGGW Sans" pitchFamily="2" charset="0"/>
              </a:rPr>
              <a:t>BWM – nasza oferta</a:t>
            </a:r>
            <a:br>
              <a:rPr lang="pl-PL" sz="3200" dirty="0">
                <a:solidFill>
                  <a:srgbClr val="003228"/>
                </a:solidFill>
                <a:latin typeface="SGGW Sans" pitchFamily="2" charset="0"/>
              </a:rPr>
            </a:br>
            <a:br>
              <a:rPr lang="pl-PL" sz="3200" b="1" dirty="0">
                <a:solidFill>
                  <a:srgbClr val="003228"/>
                </a:solidFill>
                <a:latin typeface="SGGW Sans" pitchFamily="2" charset="0"/>
              </a:rPr>
            </a:br>
            <a:endParaRPr lang="pl-PL" sz="3600" dirty="0">
              <a:solidFill>
                <a:srgbClr val="003228"/>
              </a:solidFill>
              <a:latin typeface="SGGW Sans" panose="00000800000000000000" pitchFamily="50" charset="0"/>
            </a:endParaRPr>
          </a:p>
        </p:txBody>
      </p:sp>
      <p:sp>
        <p:nvSpPr>
          <p:cNvPr id="8" name="Prostokąt 7">
            <a:extLst>
              <a:ext uri="{FF2B5EF4-FFF2-40B4-BE49-F238E27FC236}">
                <a16:creationId xmlns:a16="http://schemas.microsoft.com/office/drawing/2014/main" id="{A7A5DAA6-2227-485D-AF2A-C32EA20D1022}"/>
              </a:ext>
            </a:extLst>
          </p:cNvPr>
          <p:cNvSpPr/>
          <p:nvPr/>
        </p:nvSpPr>
        <p:spPr>
          <a:xfrm>
            <a:off x="838200" y="1310105"/>
            <a:ext cx="10369492" cy="3447098"/>
          </a:xfrm>
          <a:prstGeom prst="rect">
            <a:avLst/>
          </a:prstGeom>
        </p:spPr>
        <p:txBody>
          <a:bodyPr wrap="square">
            <a:spAutoFit/>
          </a:bodyPr>
          <a:lstStyle/>
          <a:p>
            <a:pPr algn="just"/>
            <a:r>
              <a:rPr lang="pl-PL" sz="2000" dirty="0">
                <a:latin typeface="+mj-lt"/>
              </a:rPr>
              <a:t>WYMIANA AKADEMICKA</a:t>
            </a:r>
          </a:p>
          <a:p>
            <a:pPr algn="just"/>
            <a:endParaRPr lang="pl-PL" sz="2000" dirty="0">
              <a:latin typeface="+mj-lt"/>
            </a:endParaRPr>
          </a:p>
          <a:p>
            <a:pPr algn="just"/>
            <a:r>
              <a:rPr lang="pl-PL" sz="2000" dirty="0">
                <a:latin typeface="+mj-lt"/>
              </a:rPr>
              <a:t>programy wymiany studenckiej – </a:t>
            </a:r>
            <a:r>
              <a:rPr lang="pl-PL" sz="2000" b="1" u="sng" dirty="0">
                <a:latin typeface="+mj-lt"/>
              </a:rPr>
              <a:t>Erasmus+, CEEPUS, program wymiany bilateralnej </a:t>
            </a:r>
          </a:p>
          <a:p>
            <a:pPr algn="just"/>
            <a:endParaRPr lang="pl-PL" sz="2000" dirty="0">
              <a:latin typeface="+mj-lt"/>
            </a:endParaRPr>
          </a:p>
          <a:p>
            <a:pPr algn="just"/>
            <a:r>
              <a:rPr lang="pl-PL" sz="2000" dirty="0">
                <a:latin typeface="+mj-lt"/>
              </a:rPr>
              <a:t>wyjazd już </a:t>
            </a:r>
            <a:r>
              <a:rPr lang="pl-PL" sz="2000" b="1" u="sng" dirty="0">
                <a:latin typeface="+mj-lt"/>
              </a:rPr>
              <a:t>po pierwszym roku studiów I stopnia</a:t>
            </a:r>
            <a:endParaRPr lang="pl-PL" sz="2000" dirty="0">
              <a:latin typeface="+mj-lt"/>
            </a:endParaRPr>
          </a:p>
          <a:p>
            <a:pPr algn="just"/>
            <a:endParaRPr lang="pl-PL" sz="2000" b="1" dirty="0">
              <a:latin typeface="+mj-lt"/>
            </a:endParaRPr>
          </a:p>
          <a:p>
            <a:pPr algn="just"/>
            <a:r>
              <a:rPr lang="pl-PL" sz="2000" dirty="0">
                <a:latin typeface="+mj-lt"/>
              </a:rPr>
              <a:t>do </a:t>
            </a:r>
            <a:r>
              <a:rPr lang="pl-PL" sz="2000" b="1" u="sng" dirty="0">
                <a:latin typeface="+mj-lt"/>
              </a:rPr>
              <a:t>ponad 200 uczelni </a:t>
            </a:r>
            <a:r>
              <a:rPr lang="pl-PL" sz="2000" dirty="0">
                <a:latin typeface="+mj-lt"/>
              </a:rPr>
              <a:t>z krajów Unii Europejskiej oraz krajów spoza Unii Europejskiej</a:t>
            </a:r>
          </a:p>
          <a:p>
            <a:pPr algn="just"/>
            <a:endParaRPr lang="pl-PL" sz="2000" dirty="0">
              <a:latin typeface="+mj-lt"/>
            </a:endParaRPr>
          </a:p>
          <a:p>
            <a:pPr algn="just"/>
            <a:r>
              <a:rPr lang="pl-PL" sz="2000" dirty="0">
                <a:latin typeface="+mj-lt"/>
              </a:rPr>
              <a:t>uczestnictwo w </a:t>
            </a:r>
            <a:r>
              <a:rPr lang="pl-PL" sz="2000" b="1" u="sng" dirty="0">
                <a:latin typeface="+mj-lt"/>
              </a:rPr>
              <a:t>praktykach i stażach</a:t>
            </a:r>
            <a:r>
              <a:rPr lang="pl-PL" sz="2000" dirty="0">
                <a:latin typeface="+mj-lt"/>
              </a:rPr>
              <a:t> w zagranicznych instytucjach, przedsiębiorstwach i organizacjach non-profit</a:t>
            </a:r>
          </a:p>
          <a:p>
            <a:pPr algn="just"/>
            <a:endParaRPr lang="pl-PL" dirty="0">
              <a:latin typeface="SGGW Sans UltraLight" panose="00000600000000000000" pitchFamily="50" charset="0"/>
            </a:endParaRPr>
          </a:p>
        </p:txBody>
      </p:sp>
    </p:spTree>
    <p:extLst>
      <p:ext uri="{BB962C8B-B14F-4D97-AF65-F5344CB8AC3E}">
        <p14:creationId xmlns:p14="http://schemas.microsoft.com/office/powerpoint/2010/main" val="142636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5"/>
            <a:ext cx="10515600" cy="1325563"/>
          </a:xfrm>
        </p:spPr>
        <p:txBody>
          <a:bodyPr>
            <a:noAutofit/>
          </a:bodyPr>
          <a:lstStyle/>
          <a:p>
            <a:br>
              <a:rPr lang="pl-PL" sz="4000" dirty="0">
                <a:solidFill>
                  <a:srgbClr val="003228"/>
                </a:solidFill>
                <a:latin typeface="SGGW Sans" pitchFamily="2" charset="0"/>
              </a:rPr>
            </a:br>
            <a:r>
              <a:rPr lang="pl-PL" sz="3200" b="1" dirty="0">
                <a:solidFill>
                  <a:srgbClr val="003228"/>
                </a:solidFill>
                <a:latin typeface="SGGW Sans" pitchFamily="2" charset="0"/>
              </a:rPr>
              <a:t>BWM – nasza oferta</a:t>
            </a:r>
            <a:br>
              <a:rPr lang="pl-PL" sz="3200" dirty="0">
                <a:solidFill>
                  <a:srgbClr val="003228"/>
                </a:solidFill>
                <a:latin typeface="SGGW Sans" pitchFamily="2" charset="0"/>
              </a:rPr>
            </a:br>
            <a:br>
              <a:rPr lang="pl-PL" sz="3200" b="1" dirty="0">
                <a:solidFill>
                  <a:srgbClr val="003228"/>
                </a:solidFill>
                <a:latin typeface="SGGW Sans" pitchFamily="2" charset="0"/>
              </a:rPr>
            </a:br>
            <a:endParaRPr lang="pl-PL" sz="3600" dirty="0">
              <a:solidFill>
                <a:srgbClr val="003228"/>
              </a:solidFill>
              <a:latin typeface="SGGW Sans" panose="00000800000000000000" pitchFamily="50" charset="0"/>
            </a:endParaRPr>
          </a:p>
        </p:txBody>
      </p:sp>
      <p:sp>
        <p:nvSpPr>
          <p:cNvPr id="8" name="Prostokąt 7">
            <a:extLst>
              <a:ext uri="{FF2B5EF4-FFF2-40B4-BE49-F238E27FC236}">
                <a16:creationId xmlns:a16="http://schemas.microsoft.com/office/drawing/2014/main" id="{A7A5DAA6-2227-485D-AF2A-C32EA20D1022}"/>
              </a:ext>
            </a:extLst>
          </p:cNvPr>
          <p:cNvSpPr/>
          <p:nvPr/>
        </p:nvSpPr>
        <p:spPr>
          <a:xfrm>
            <a:off x="838200" y="1310105"/>
            <a:ext cx="10369492" cy="2831544"/>
          </a:xfrm>
          <a:prstGeom prst="rect">
            <a:avLst/>
          </a:prstGeom>
        </p:spPr>
        <p:txBody>
          <a:bodyPr wrap="square" lIns="91440" tIns="45720" rIns="91440" bIns="45720" anchor="t">
            <a:spAutoFit/>
          </a:bodyPr>
          <a:lstStyle/>
          <a:p>
            <a:pPr algn="just"/>
            <a:r>
              <a:rPr lang="pl-PL" sz="2000" dirty="0">
                <a:latin typeface="+mj-lt"/>
              </a:rPr>
              <a:t>EUROLEAGUE FOR LIFE SCIENCES – ELLS </a:t>
            </a:r>
          </a:p>
          <a:p>
            <a:pPr algn="just"/>
            <a:endParaRPr lang="pl-PL" sz="2000" dirty="0">
              <a:latin typeface="+mj-lt"/>
            </a:endParaRPr>
          </a:p>
          <a:p>
            <a:pPr algn="just"/>
            <a:r>
              <a:rPr lang="pl-PL" sz="2000" dirty="0">
                <a:latin typeface="+mj-lt"/>
              </a:rPr>
              <a:t>SGGW to członek sieci 14 najlepszych uczelni przyrodniczych </a:t>
            </a:r>
            <a:r>
              <a:rPr lang="pl-PL" sz="2000" b="1" u="sng" dirty="0" err="1">
                <a:latin typeface="+mj-lt"/>
              </a:rPr>
              <a:t>Euroleague</a:t>
            </a:r>
            <a:r>
              <a:rPr lang="pl-PL" sz="2000" b="1" u="sng" dirty="0">
                <a:latin typeface="+mj-lt"/>
              </a:rPr>
              <a:t> for Life </a:t>
            </a:r>
            <a:r>
              <a:rPr lang="pl-PL" sz="2000" b="1" u="sng" dirty="0" err="1">
                <a:latin typeface="+mj-lt"/>
              </a:rPr>
              <a:t>Sciences</a:t>
            </a:r>
            <a:r>
              <a:rPr lang="pl-PL" sz="2000" b="1" u="sng" dirty="0">
                <a:latin typeface="+mj-lt"/>
              </a:rPr>
              <a:t> (ELLS)</a:t>
            </a:r>
            <a:r>
              <a:rPr lang="pl-PL" sz="2000" b="1" dirty="0">
                <a:latin typeface="+mj-lt"/>
              </a:rPr>
              <a:t> </a:t>
            </a:r>
            <a:endParaRPr lang="pl-PL" sz="2000" dirty="0">
              <a:latin typeface="+mj-lt"/>
            </a:endParaRPr>
          </a:p>
          <a:p>
            <a:pPr algn="just"/>
            <a:endParaRPr lang="pl-PL" sz="2000" dirty="0">
              <a:latin typeface="+mj-lt"/>
            </a:endParaRPr>
          </a:p>
          <a:p>
            <a:pPr algn="just"/>
            <a:r>
              <a:rPr lang="pl-PL" sz="2000" dirty="0">
                <a:latin typeface="+mj-lt"/>
              </a:rPr>
              <a:t>udział w : </a:t>
            </a:r>
            <a:r>
              <a:rPr lang="pl-PL" sz="2000" b="1" u="sng" dirty="0">
                <a:latin typeface="+mj-lt"/>
              </a:rPr>
              <a:t>szkołach letnich</a:t>
            </a:r>
            <a:r>
              <a:rPr lang="pl-PL" sz="2000" b="1" dirty="0">
                <a:latin typeface="+mj-lt"/>
              </a:rPr>
              <a:t> i </a:t>
            </a:r>
            <a:r>
              <a:rPr lang="pl-PL" sz="2000" b="1" u="sng" dirty="0">
                <a:latin typeface="+mj-lt"/>
              </a:rPr>
              <a:t>konferencjach studenckich</a:t>
            </a:r>
            <a:r>
              <a:rPr lang="pl-PL" sz="2000" b="1" dirty="0">
                <a:latin typeface="+mj-lt"/>
              </a:rPr>
              <a:t> </a:t>
            </a:r>
            <a:r>
              <a:rPr lang="pl-PL" sz="2000" dirty="0">
                <a:latin typeface="+mj-lt"/>
              </a:rPr>
              <a:t>z możliwością prezentowania wyników pracy naukowej</a:t>
            </a:r>
          </a:p>
          <a:p>
            <a:pPr algn="just"/>
            <a:endParaRPr lang="pl-PL" sz="2000" dirty="0">
              <a:latin typeface="+mj-lt"/>
            </a:endParaRPr>
          </a:p>
          <a:p>
            <a:pPr algn="just"/>
            <a:r>
              <a:rPr lang="pl-PL" sz="2000" dirty="0">
                <a:latin typeface="+mj-lt"/>
              </a:rPr>
              <a:t>zaangażowanie w : </a:t>
            </a:r>
            <a:r>
              <a:rPr lang="pl-PL" sz="2000" b="1" u="sng" dirty="0">
                <a:latin typeface="+mj-lt"/>
              </a:rPr>
              <a:t>The </a:t>
            </a:r>
            <a:r>
              <a:rPr lang="pl-PL" sz="2000" b="1" u="sng" dirty="0" err="1">
                <a:latin typeface="+mj-lt"/>
              </a:rPr>
              <a:t>Euroleague</a:t>
            </a:r>
            <a:r>
              <a:rPr lang="pl-PL" sz="2000" b="1" u="sng" dirty="0">
                <a:latin typeface="+mj-lt"/>
              </a:rPr>
              <a:t> Student </a:t>
            </a:r>
            <a:r>
              <a:rPr lang="pl-PL" sz="2000" b="1" u="sng" dirty="0" err="1">
                <a:latin typeface="+mj-lt"/>
              </a:rPr>
              <a:t>Association</a:t>
            </a:r>
            <a:r>
              <a:rPr lang="pl-PL" sz="2000" b="1" u="sng" dirty="0">
                <a:latin typeface="+mj-lt"/>
              </a:rPr>
              <a:t> ELSA</a:t>
            </a:r>
          </a:p>
          <a:p>
            <a:pPr algn="just"/>
            <a:endParaRPr lang="pl-PL" dirty="0">
              <a:latin typeface="SGGW Sans UltraLight" panose="00000600000000000000" pitchFamily="50" charset="0"/>
            </a:endParaRPr>
          </a:p>
        </p:txBody>
      </p:sp>
      <p:pic>
        <p:nvPicPr>
          <p:cNvPr id="3" name="Obraz 2">
            <a:extLst>
              <a:ext uri="{FF2B5EF4-FFF2-40B4-BE49-F238E27FC236}">
                <a16:creationId xmlns:a16="http://schemas.microsoft.com/office/drawing/2014/main" id="{BCE30274-418B-4695-B910-2E915B250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469" y="4078225"/>
            <a:ext cx="7809607" cy="1033860"/>
          </a:xfrm>
          <a:prstGeom prst="rect">
            <a:avLst/>
          </a:prstGeom>
        </p:spPr>
      </p:pic>
    </p:spTree>
    <p:extLst>
      <p:ext uri="{BB962C8B-B14F-4D97-AF65-F5344CB8AC3E}">
        <p14:creationId xmlns:p14="http://schemas.microsoft.com/office/powerpoint/2010/main" val="756185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5"/>
            <a:ext cx="10515600" cy="1325563"/>
          </a:xfrm>
        </p:spPr>
        <p:txBody>
          <a:bodyPr>
            <a:noAutofit/>
          </a:bodyPr>
          <a:lstStyle/>
          <a:p>
            <a:br>
              <a:rPr lang="pl-PL" sz="4000" dirty="0">
                <a:solidFill>
                  <a:srgbClr val="003228"/>
                </a:solidFill>
                <a:latin typeface="SGGW Sans" pitchFamily="2" charset="0"/>
              </a:rPr>
            </a:br>
            <a:r>
              <a:rPr lang="pl-PL" sz="3200" b="1" dirty="0">
                <a:solidFill>
                  <a:srgbClr val="003228"/>
                </a:solidFill>
                <a:latin typeface="SGGW Sans" pitchFamily="2" charset="0"/>
              </a:rPr>
              <a:t>BWM – nasza oferta</a:t>
            </a:r>
            <a:br>
              <a:rPr lang="pl-PL" sz="3200" dirty="0">
                <a:solidFill>
                  <a:srgbClr val="003228"/>
                </a:solidFill>
                <a:latin typeface="SGGW Sans" pitchFamily="2" charset="0"/>
              </a:rPr>
            </a:br>
            <a:br>
              <a:rPr lang="pl-PL" sz="3200" b="1" dirty="0">
                <a:solidFill>
                  <a:srgbClr val="003228"/>
                </a:solidFill>
                <a:latin typeface="SGGW Sans" pitchFamily="2" charset="0"/>
              </a:rPr>
            </a:br>
            <a:endParaRPr lang="pl-PL" sz="3600" dirty="0">
              <a:solidFill>
                <a:srgbClr val="003228"/>
              </a:solidFill>
              <a:latin typeface="SGGW Sans" panose="00000800000000000000" pitchFamily="50" charset="0"/>
            </a:endParaRPr>
          </a:p>
        </p:txBody>
      </p:sp>
      <p:sp>
        <p:nvSpPr>
          <p:cNvPr id="8" name="Prostokąt 7">
            <a:extLst>
              <a:ext uri="{FF2B5EF4-FFF2-40B4-BE49-F238E27FC236}">
                <a16:creationId xmlns:a16="http://schemas.microsoft.com/office/drawing/2014/main" id="{A7A5DAA6-2227-485D-AF2A-C32EA20D1022}"/>
              </a:ext>
            </a:extLst>
          </p:cNvPr>
          <p:cNvSpPr/>
          <p:nvPr/>
        </p:nvSpPr>
        <p:spPr>
          <a:xfrm>
            <a:off x="838200" y="1310105"/>
            <a:ext cx="10369492" cy="3754874"/>
          </a:xfrm>
          <a:prstGeom prst="rect">
            <a:avLst/>
          </a:prstGeom>
        </p:spPr>
        <p:txBody>
          <a:bodyPr wrap="square">
            <a:spAutoFit/>
          </a:bodyPr>
          <a:lstStyle/>
          <a:p>
            <a:pPr algn="just"/>
            <a:r>
              <a:rPr lang="pl-PL" sz="2000" dirty="0">
                <a:latin typeface="+mj-lt"/>
              </a:rPr>
              <a:t>THE GREEN EUROPEAN UNIVERSITY ALLIANCE – UNIgreen </a:t>
            </a:r>
          </a:p>
          <a:p>
            <a:pPr algn="just"/>
            <a:endParaRPr lang="pl-PL" sz="2000" dirty="0">
              <a:latin typeface="+mj-lt"/>
            </a:endParaRPr>
          </a:p>
          <a:p>
            <a:pPr algn="just"/>
            <a:r>
              <a:rPr lang="pl-PL" sz="2000" dirty="0">
                <a:latin typeface="+mj-lt"/>
              </a:rPr>
              <a:t>SGGW to członek sieci Sojuszu </a:t>
            </a:r>
            <a:r>
              <a:rPr lang="pl-PL" sz="2000" b="1" dirty="0">
                <a:latin typeface="+mj-lt"/>
              </a:rPr>
              <a:t>UNIgreen </a:t>
            </a:r>
            <a:r>
              <a:rPr lang="pl-PL" sz="2000" dirty="0">
                <a:latin typeface="+mj-lt"/>
              </a:rPr>
              <a:t>8 europejskich uczelni z Belgii, Bułgarii, Francji, Hiszpanii, Islandii, Portugalii, Polski i Włoch</a:t>
            </a:r>
          </a:p>
          <a:p>
            <a:pPr algn="just"/>
            <a:endParaRPr lang="pl-PL" sz="2000" dirty="0">
              <a:latin typeface="+mj-lt"/>
            </a:endParaRPr>
          </a:p>
          <a:p>
            <a:pPr algn="just"/>
            <a:r>
              <a:rPr lang="pl-PL" sz="2000" dirty="0">
                <a:latin typeface="+mj-lt"/>
              </a:rPr>
              <a:t>udział w : </a:t>
            </a:r>
            <a:r>
              <a:rPr lang="pl-PL" sz="2000" b="1" dirty="0">
                <a:latin typeface="+mj-lt"/>
              </a:rPr>
              <a:t>wymianie akademickiej, BIP i wydarzeniach Sojuszu (np. </a:t>
            </a:r>
            <a:r>
              <a:rPr lang="pl-PL" sz="2000" b="1" dirty="0" err="1">
                <a:latin typeface="+mj-lt"/>
              </a:rPr>
              <a:t>Summer</a:t>
            </a:r>
            <a:r>
              <a:rPr lang="pl-PL" sz="2000" b="1" dirty="0">
                <a:latin typeface="+mj-lt"/>
              </a:rPr>
              <a:t> </a:t>
            </a:r>
            <a:r>
              <a:rPr lang="pl-PL" sz="2000" b="1" dirty="0" err="1">
                <a:latin typeface="+mj-lt"/>
              </a:rPr>
              <a:t>Festival</a:t>
            </a:r>
            <a:r>
              <a:rPr lang="pl-PL" sz="2000" b="1" dirty="0">
                <a:latin typeface="+mj-lt"/>
              </a:rPr>
              <a:t>, konferencja studencka)</a:t>
            </a:r>
            <a:endParaRPr lang="pl-PL" sz="2000" dirty="0">
              <a:latin typeface="+mj-lt"/>
            </a:endParaRPr>
          </a:p>
          <a:p>
            <a:pPr algn="just"/>
            <a:endParaRPr lang="pl-PL" sz="2000" dirty="0">
              <a:latin typeface="+mj-lt"/>
            </a:endParaRPr>
          </a:p>
          <a:p>
            <a:pPr algn="just"/>
            <a:r>
              <a:rPr lang="pl-PL" sz="2000" dirty="0">
                <a:latin typeface="+mj-lt"/>
              </a:rPr>
              <a:t>zaangażowanie w : </a:t>
            </a:r>
            <a:r>
              <a:rPr lang="pl-PL" sz="2000" b="1" dirty="0">
                <a:latin typeface="+mj-lt"/>
              </a:rPr>
              <a:t>Program Ambasadorów UNIgreen</a:t>
            </a:r>
          </a:p>
          <a:p>
            <a:pPr algn="just"/>
            <a:endParaRPr lang="pl-PL" sz="2000" b="1" dirty="0">
              <a:latin typeface="+mj-lt"/>
            </a:endParaRPr>
          </a:p>
          <a:p>
            <a:pPr algn="just"/>
            <a:r>
              <a:rPr lang="pl-PL" sz="2000" dirty="0">
                <a:latin typeface="+mj-lt"/>
              </a:rPr>
              <a:t>korzystanie z : </a:t>
            </a:r>
            <a:r>
              <a:rPr lang="pl-PL" sz="2000" b="1" dirty="0" err="1">
                <a:latin typeface="+mj-lt"/>
              </a:rPr>
              <a:t>virtual</a:t>
            </a:r>
            <a:r>
              <a:rPr lang="pl-PL" sz="2000" b="1" dirty="0">
                <a:latin typeface="+mj-lt"/>
              </a:rPr>
              <a:t> campus (krótkie kursy, zdobywanie </a:t>
            </a:r>
            <a:r>
              <a:rPr lang="pl-PL" sz="2000" b="1" dirty="0" err="1">
                <a:latin typeface="+mj-lt"/>
              </a:rPr>
              <a:t>mikropoświadczeń</a:t>
            </a:r>
            <a:r>
              <a:rPr lang="pl-PL" sz="2000" b="1" dirty="0">
                <a:latin typeface="+mj-lt"/>
              </a:rPr>
              <a:t>)</a:t>
            </a:r>
          </a:p>
          <a:p>
            <a:pPr algn="just"/>
            <a:endParaRPr lang="pl-PL" dirty="0">
              <a:latin typeface="SGGW Sans UltraLight" panose="00000600000000000000" pitchFamily="50" charset="0"/>
            </a:endParaRPr>
          </a:p>
        </p:txBody>
      </p:sp>
      <p:pic>
        <p:nvPicPr>
          <p:cNvPr id="4" name="Obraz 3">
            <a:extLst>
              <a:ext uri="{FF2B5EF4-FFF2-40B4-BE49-F238E27FC236}">
                <a16:creationId xmlns:a16="http://schemas.microsoft.com/office/drawing/2014/main" id="{4D2CB230-1C60-4289-8592-7D3D1B3197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4739" y="3053111"/>
            <a:ext cx="3218650" cy="2149675"/>
          </a:xfrm>
          <a:prstGeom prst="rect">
            <a:avLst/>
          </a:prstGeom>
        </p:spPr>
      </p:pic>
    </p:spTree>
    <p:extLst>
      <p:ext uri="{BB962C8B-B14F-4D97-AF65-F5344CB8AC3E}">
        <p14:creationId xmlns:p14="http://schemas.microsoft.com/office/powerpoint/2010/main" val="2107052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5"/>
            <a:ext cx="10515600" cy="1325563"/>
          </a:xfrm>
        </p:spPr>
        <p:txBody>
          <a:bodyPr>
            <a:noAutofit/>
          </a:bodyPr>
          <a:lstStyle/>
          <a:p>
            <a:br>
              <a:rPr lang="pl-PL" sz="4000" dirty="0">
                <a:solidFill>
                  <a:srgbClr val="003228"/>
                </a:solidFill>
                <a:latin typeface="SGGW Sans" pitchFamily="2" charset="0"/>
              </a:rPr>
            </a:br>
            <a:r>
              <a:rPr lang="pl-PL" sz="3200" b="1" dirty="0">
                <a:solidFill>
                  <a:srgbClr val="003228"/>
                </a:solidFill>
                <a:latin typeface="SGGW Sans" pitchFamily="2" charset="0"/>
              </a:rPr>
              <a:t>BWM – nasza oferta</a:t>
            </a:r>
            <a:br>
              <a:rPr lang="pl-PL" sz="3200" dirty="0">
                <a:solidFill>
                  <a:srgbClr val="003228"/>
                </a:solidFill>
                <a:latin typeface="SGGW Sans" pitchFamily="2" charset="0"/>
              </a:rPr>
            </a:br>
            <a:br>
              <a:rPr lang="pl-PL" sz="3200" b="1" dirty="0">
                <a:solidFill>
                  <a:srgbClr val="003228"/>
                </a:solidFill>
                <a:latin typeface="SGGW Sans" pitchFamily="2" charset="0"/>
              </a:rPr>
            </a:br>
            <a:endParaRPr lang="pl-PL" sz="3600" dirty="0">
              <a:solidFill>
                <a:srgbClr val="003228"/>
              </a:solidFill>
              <a:latin typeface="SGGW Sans" panose="00000800000000000000" pitchFamily="50" charset="0"/>
            </a:endParaRPr>
          </a:p>
        </p:txBody>
      </p:sp>
      <p:sp>
        <p:nvSpPr>
          <p:cNvPr id="8" name="Prostokąt 7">
            <a:extLst>
              <a:ext uri="{FF2B5EF4-FFF2-40B4-BE49-F238E27FC236}">
                <a16:creationId xmlns:a16="http://schemas.microsoft.com/office/drawing/2014/main" id="{A7A5DAA6-2227-485D-AF2A-C32EA20D1022}"/>
              </a:ext>
            </a:extLst>
          </p:cNvPr>
          <p:cNvSpPr/>
          <p:nvPr/>
        </p:nvSpPr>
        <p:spPr>
          <a:xfrm>
            <a:off x="838200" y="1310105"/>
            <a:ext cx="10369492" cy="830997"/>
          </a:xfrm>
          <a:prstGeom prst="rect">
            <a:avLst/>
          </a:prstGeom>
        </p:spPr>
        <p:txBody>
          <a:bodyPr wrap="square">
            <a:spAutoFit/>
          </a:bodyPr>
          <a:lstStyle/>
          <a:p>
            <a:pPr algn="just"/>
            <a:r>
              <a:rPr lang="pl-PL" sz="1600" b="1" dirty="0">
                <a:latin typeface="SGGW Sans" panose="00000800000000000000" pitchFamily="50" charset="0"/>
              </a:rPr>
              <a:t>THE GREEN EUROPEAN UNIVERSITY ALLIANCE – </a:t>
            </a:r>
            <a:r>
              <a:rPr lang="pl-PL" sz="1600" b="1" dirty="0" err="1">
                <a:latin typeface="SGGW Sans" panose="00000800000000000000" pitchFamily="50" charset="0"/>
              </a:rPr>
              <a:t>UNIgreen</a:t>
            </a:r>
            <a:r>
              <a:rPr lang="pl-PL" sz="1600" b="1" dirty="0">
                <a:latin typeface="SGGW Sans" panose="00000800000000000000" pitchFamily="50" charset="0"/>
              </a:rPr>
              <a:t> </a:t>
            </a:r>
          </a:p>
          <a:p>
            <a:pPr algn="just"/>
            <a:endParaRPr lang="pl-PL" sz="1600" dirty="0">
              <a:latin typeface="SGGW Sans UltraLight" panose="00000600000000000000" pitchFamily="50" charset="0"/>
            </a:endParaRPr>
          </a:p>
          <a:p>
            <a:pPr algn="just"/>
            <a:r>
              <a:rPr lang="pl-PL" sz="1600" b="1" dirty="0">
                <a:latin typeface="SGGW Sans UltraLight" panose="00000600000000000000" pitchFamily="50" charset="0"/>
              </a:rPr>
              <a:t>Program Ambasadorów </a:t>
            </a:r>
            <a:r>
              <a:rPr lang="pl-PL" sz="1600" b="1" dirty="0" err="1">
                <a:latin typeface="SGGW Sans UltraLight" panose="00000600000000000000" pitchFamily="50" charset="0"/>
              </a:rPr>
              <a:t>UNIgreen</a:t>
            </a:r>
            <a:r>
              <a:rPr lang="pl-PL" sz="1600" b="1" dirty="0">
                <a:latin typeface="SGGW Sans UltraLight" panose="00000600000000000000" pitchFamily="50" charset="0"/>
              </a:rPr>
              <a:t> – </a:t>
            </a:r>
            <a:r>
              <a:rPr lang="pl-PL" sz="1600" b="1" dirty="0">
                <a:latin typeface="SGGW Sans UltraLight" panose="00000600000000000000" pitchFamily="50" charset="0"/>
                <a:hlinkClick r:id="rId3"/>
              </a:rPr>
              <a:t>unigreen_amb@sggw.edu.pl</a:t>
            </a:r>
            <a:r>
              <a:rPr lang="pl-PL" sz="1600" b="1" dirty="0">
                <a:latin typeface="SGGW Sans UltraLight" panose="00000600000000000000" pitchFamily="50" charset="0"/>
              </a:rPr>
              <a:t> w roku 2025/2026 :</a:t>
            </a:r>
            <a:endParaRPr lang="pl-PL" dirty="0">
              <a:latin typeface="SGGW Sans UltraLight" panose="00000600000000000000" pitchFamily="50" charset="0"/>
            </a:endParaRPr>
          </a:p>
        </p:txBody>
      </p:sp>
      <p:sp>
        <p:nvSpPr>
          <p:cNvPr id="9" name="pole tekstowe 8">
            <a:extLst>
              <a:ext uri="{FF2B5EF4-FFF2-40B4-BE49-F238E27FC236}">
                <a16:creationId xmlns:a16="http://schemas.microsoft.com/office/drawing/2014/main" id="{80BA3DF9-9553-48BC-B9F0-B08D92D52B2E}"/>
              </a:ext>
            </a:extLst>
          </p:cNvPr>
          <p:cNvSpPr txBox="1"/>
          <p:nvPr/>
        </p:nvSpPr>
        <p:spPr>
          <a:xfrm>
            <a:off x="91364" y="4671740"/>
            <a:ext cx="4154424" cy="646331"/>
          </a:xfrm>
          <a:prstGeom prst="rect">
            <a:avLst/>
          </a:prstGeom>
          <a:noFill/>
        </p:spPr>
        <p:txBody>
          <a:bodyPr wrap="square" rtlCol="0">
            <a:spAutoFit/>
          </a:bodyPr>
          <a:lstStyle/>
          <a:p>
            <a:r>
              <a:rPr lang="pl-PL"/>
              <a:t>Pola Brettschneider, Wydział Biologii i Biotechnologii</a:t>
            </a:r>
            <a:endParaRPr lang="pl-PL" sz="1600"/>
          </a:p>
        </p:txBody>
      </p:sp>
      <p:sp>
        <p:nvSpPr>
          <p:cNvPr id="10" name="pole tekstowe 9">
            <a:extLst>
              <a:ext uri="{FF2B5EF4-FFF2-40B4-BE49-F238E27FC236}">
                <a16:creationId xmlns:a16="http://schemas.microsoft.com/office/drawing/2014/main" id="{370B5CC4-0FB7-4293-A864-9761D501EB90}"/>
              </a:ext>
            </a:extLst>
          </p:cNvPr>
          <p:cNvSpPr txBox="1"/>
          <p:nvPr/>
        </p:nvSpPr>
        <p:spPr>
          <a:xfrm>
            <a:off x="7794572" y="4694315"/>
            <a:ext cx="3821828" cy="646331"/>
          </a:xfrm>
          <a:prstGeom prst="rect">
            <a:avLst/>
          </a:prstGeom>
          <a:noFill/>
        </p:spPr>
        <p:txBody>
          <a:bodyPr wrap="square" rtlCol="0">
            <a:spAutoFit/>
          </a:bodyPr>
          <a:lstStyle/>
          <a:p>
            <a:r>
              <a:rPr lang="pl-PL"/>
              <a:t>Dominika Kliszczak, Wydział Pedagogiki i Socjologii </a:t>
            </a:r>
            <a:endParaRPr lang="pl-PL" sz="1600"/>
          </a:p>
        </p:txBody>
      </p:sp>
      <p:pic>
        <p:nvPicPr>
          <p:cNvPr id="2" name="Obraz 1">
            <a:extLst>
              <a:ext uri="{FF2B5EF4-FFF2-40B4-BE49-F238E27FC236}">
                <a16:creationId xmlns:a16="http://schemas.microsoft.com/office/drawing/2014/main" id="{83E6FE3F-ED80-4BB1-AC12-6F794BE954D2}"/>
              </a:ext>
            </a:extLst>
          </p:cNvPr>
          <p:cNvPicPr>
            <a:picLocks noChangeAspect="1"/>
          </p:cNvPicPr>
          <p:nvPr/>
        </p:nvPicPr>
        <p:blipFill>
          <a:blip r:embed="rId4"/>
          <a:stretch>
            <a:fillRect/>
          </a:stretch>
        </p:blipFill>
        <p:spPr>
          <a:xfrm>
            <a:off x="91364" y="2186258"/>
            <a:ext cx="3806117" cy="2530641"/>
          </a:xfrm>
          <a:prstGeom prst="rect">
            <a:avLst/>
          </a:prstGeom>
        </p:spPr>
      </p:pic>
      <p:pic>
        <p:nvPicPr>
          <p:cNvPr id="4" name="Obraz 3">
            <a:extLst>
              <a:ext uri="{FF2B5EF4-FFF2-40B4-BE49-F238E27FC236}">
                <a16:creationId xmlns:a16="http://schemas.microsoft.com/office/drawing/2014/main" id="{1E8A3805-F9C8-4BE3-9FAC-9B5AF167EEA0}"/>
              </a:ext>
            </a:extLst>
          </p:cNvPr>
          <p:cNvPicPr>
            <a:picLocks noChangeAspect="1"/>
          </p:cNvPicPr>
          <p:nvPr/>
        </p:nvPicPr>
        <p:blipFill>
          <a:blip r:embed="rId5"/>
          <a:stretch>
            <a:fillRect/>
          </a:stretch>
        </p:blipFill>
        <p:spPr>
          <a:xfrm>
            <a:off x="3897482" y="2186258"/>
            <a:ext cx="3841526" cy="2530640"/>
          </a:xfrm>
          <a:prstGeom prst="rect">
            <a:avLst/>
          </a:prstGeom>
        </p:spPr>
      </p:pic>
      <p:pic>
        <p:nvPicPr>
          <p:cNvPr id="5" name="Obraz 4">
            <a:extLst>
              <a:ext uri="{FF2B5EF4-FFF2-40B4-BE49-F238E27FC236}">
                <a16:creationId xmlns:a16="http://schemas.microsoft.com/office/drawing/2014/main" id="{5BC1198C-BE76-4635-8BB4-1112AA396641}"/>
              </a:ext>
            </a:extLst>
          </p:cNvPr>
          <p:cNvPicPr>
            <a:picLocks noChangeAspect="1"/>
          </p:cNvPicPr>
          <p:nvPr/>
        </p:nvPicPr>
        <p:blipFill>
          <a:blip r:embed="rId6"/>
          <a:stretch>
            <a:fillRect/>
          </a:stretch>
        </p:blipFill>
        <p:spPr>
          <a:xfrm>
            <a:off x="7739008" y="2186256"/>
            <a:ext cx="3805870" cy="2530639"/>
          </a:xfrm>
          <a:prstGeom prst="rect">
            <a:avLst/>
          </a:prstGeom>
        </p:spPr>
      </p:pic>
      <p:pic>
        <p:nvPicPr>
          <p:cNvPr id="11" name="Obraz 10">
            <a:extLst>
              <a:ext uri="{FF2B5EF4-FFF2-40B4-BE49-F238E27FC236}">
                <a16:creationId xmlns:a16="http://schemas.microsoft.com/office/drawing/2014/main" id="{5CA2D67D-26AF-4076-AD6B-FEDC11459B31}"/>
              </a:ext>
            </a:extLst>
          </p:cNvPr>
          <p:cNvPicPr>
            <a:picLocks noChangeAspect="1"/>
          </p:cNvPicPr>
          <p:nvPr/>
        </p:nvPicPr>
        <p:blipFill>
          <a:blip r:embed="rId7"/>
          <a:stretch>
            <a:fillRect/>
          </a:stretch>
        </p:blipFill>
        <p:spPr>
          <a:xfrm>
            <a:off x="4053702" y="4633400"/>
            <a:ext cx="3877392" cy="768163"/>
          </a:xfrm>
          <a:prstGeom prst="rect">
            <a:avLst/>
          </a:prstGeom>
        </p:spPr>
      </p:pic>
    </p:spTree>
    <p:extLst>
      <p:ext uri="{BB962C8B-B14F-4D97-AF65-F5344CB8AC3E}">
        <p14:creationId xmlns:p14="http://schemas.microsoft.com/office/powerpoint/2010/main" val="3894297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7301-1EAF-102D-0A10-35E2534D0A25}"/>
            </a:ext>
          </a:extLst>
        </p:cNvPr>
        <p:cNvGrpSpPr/>
        <p:nvPr/>
      </p:nvGrpSpPr>
      <p:grpSpPr>
        <a:xfrm>
          <a:off x="0" y="0"/>
          <a:ext cx="0" cy="0"/>
          <a:chOff x="0" y="0"/>
          <a:chExt cx="0" cy="0"/>
        </a:xfrm>
      </p:grpSpPr>
      <p:sp>
        <p:nvSpPr>
          <p:cNvPr id="8" name="Prostokąt 7">
            <a:extLst>
              <a:ext uri="{FF2B5EF4-FFF2-40B4-BE49-F238E27FC236}">
                <a16:creationId xmlns:a16="http://schemas.microsoft.com/office/drawing/2014/main" id="{05A00CC9-BCE7-CB23-F3E8-97EBED613E66}"/>
              </a:ext>
            </a:extLst>
          </p:cNvPr>
          <p:cNvSpPr/>
          <p:nvPr/>
        </p:nvSpPr>
        <p:spPr>
          <a:xfrm>
            <a:off x="838200" y="1310105"/>
            <a:ext cx="10369492" cy="369332"/>
          </a:xfrm>
          <a:prstGeom prst="rect">
            <a:avLst/>
          </a:prstGeom>
        </p:spPr>
        <p:txBody>
          <a:bodyPr wrap="square" lIns="91440" tIns="45720" rIns="91440" bIns="45720" anchor="t">
            <a:spAutoFit/>
          </a:bodyPr>
          <a:lstStyle/>
          <a:p>
            <a:pPr algn="just"/>
            <a:endParaRPr lang="pl-PL">
              <a:latin typeface="SGGW Sans UltraLight" panose="00000600000000000000" pitchFamily="50" charset="0"/>
            </a:endParaRPr>
          </a:p>
        </p:txBody>
      </p:sp>
      <p:pic>
        <p:nvPicPr>
          <p:cNvPr id="6" name="Picture 5">
            <a:extLst>
              <a:ext uri="{FF2B5EF4-FFF2-40B4-BE49-F238E27FC236}">
                <a16:creationId xmlns:a16="http://schemas.microsoft.com/office/drawing/2014/main" id="{9A5D054B-BAB9-0977-1894-23527A5125EA}"/>
              </a:ext>
            </a:extLst>
          </p:cNvPr>
          <p:cNvPicPr>
            <a:picLocks noChangeAspect="1"/>
          </p:cNvPicPr>
          <p:nvPr/>
        </p:nvPicPr>
        <p:blipFill>
          <a:blip r:embed="rId3"/>
          <a:srcRect l="55515" t="48947" r="5698" b="23158"/>
          <a:stretch>
            <a:fillRect/>
          </a:stretch>
        </p:blipFill>
        <p:spPr>
          <a:xfrm>
            <a:off x="4355753" y="1393658"/>
            <a:ext cx="3118824" cy="3140032"/>
          </a:xfrm>
          <a:prstGeom prst="rect">
            <a:avLst/>
          </a:prstGeom>
        </p:spPr>
      </p:pic>
      <p:pic>
        <p:nvPicPr>
          <p:cNvPr id="10" name="Obraz 3">
            <a:extLst>
              <a:ext uri="{FF2B5EF4-FFF2-40B4-BE49-F238E27FC236}">
                <a16:creationId xmlns:a16="http://schemas.microsoft.com/office/drawing/2014/main" id="{80AA0841-C19F-AEFD-D71F-C4FC305ACE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739" y="235716"/>
            <a:ext cx="1484098" cy="986623"/>
          </a:xfrm>
          <a:prstGeom prst="rect">
            <a:avLst/>
          </a:prstGeom>
        </p:spPr>
      </p:pic>
      <p:sp>
        <p:nvSpPr>
          <p:cNvPr id="12" name="Tytuł 1">
            <a:extLst>
              <a:ext uri="{FF2B5EF4-FFF2-40B4-BE49-F238E27FC236}">
                <a16:creationId xmlns:a16="http://schemas.microsoft.com/office/drawing/2014/main" id="{B7654B76-566E-3599-326C-01957F7CF01D}"/>
              </a:ext>
            </a:extLst>
          </p:cNvPr>
          <p:cNvSpPr>
            <a:spLocks noGrp="1"/>
          </p:cNvSpPr>
          <p:nvPr>
            <p:ph type="title"/>
          </p:nvPr>
        </p:nvSpPr>
        <p:spPr>
          <a:xfrm>
            <a:off x="4687888" y="341313"/>
            <a:ext cx="2427288" cy="1158876"/>
          </a:xfrm>
        </p:spPr>
        <p:txBody>
          <a:bodyPr>
            <a:noAutofit/>
          </a:bodyPr>
          <a:lstStyle/>
          <a:p>
            <a:pPr algn="ctr"/>
            <a:br>
              <a:rPr lang="pl-PL" sz="3200">
                <a:latin typeface="SGGW Sans" pitchFamily="2" charset="0"/>
              </a:rPr>
            </a:br>
            <a:br>
              <a:rPr lang="pl-PL" sz="3200" b="1">
                <a:latin typeface="SGGW Sans" pitchFamily="2" charset="0"/>
              </a:rPr>
            </a:br>
            <a:endParaRPr lang="pl-PL" sz="3600">
              <a:solidFill>
                <a:srgbClr val="003228"/>
              </a:solidFill>
              <a:latin typeface="SGGW Sans" panose="00000800000000000000" pitchFamily="50" charset="0"/>
            </a:endParaRPr>
          </a:p>
        </p:txBody>
      </p:sp>
    </p:spTree>
    <p:extLst>
      <p:ext uri="{BB962C8B-B14F-4D97-AF65-F5344CB8AC3E}">
        <p14:creationId xmlns:p14="http://schemas.microsoft.com/office/powerpoint/2010/main" val="648058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531545" y="2103437"/>
            <a:ext cx="10937845" cy="1325563"/>
          </a:xfrm>
        </p:spPr>
        <p:txBody>
          <a:bodyPr>
            <a:noAutofit/>
          </a:bodyPr>
          <a:lstStyle/>
          <a:p>
            <a:pPr algn="ctr"/>
            <a:r>
              <a:rPr lang="pl-PL" sz="4000" b="1">
                <a:solidFill>
                  <a:srgbClr val="003228"/>
                </a:solidFill>
                <a:latin typeface="SGGW Sans" pitchFamily="2" charset="0"/>
              </a:rPr>
              <a:t>BIURO KARIER</a:t>
            </a:r>
            <a:br>
              <a:rPr lang="pl-PL" sz="4000" b="1">
                <a:solidFill>
                  <a:srgbClr val="003228"/>
                </a:solidFill>
                <a:latin typeface="SGGW Sans" pitchFamily="2" charset="0"/>
              </a:rPr>
            </a:br>
            <a:endParaRPr lang="pl-PL" b="1">
              <a:solidFill>
                <a:srgbClr val="003228"/>
              </a:solidFill>
              <a:latin typeface="SGGW Sans" panose="00000800000000000000" pitchFamily="50" charset="0"/>
            </a:endParaRPr>
          </a:p>
        </p:txBody>
      </p:sp>
    </p:spTree>
    <p:extLst>
      <p:ext uri="{BB962C8B-B14F-4D97-AF65-F5344CB8AC3E}">
        <p14:creationId xmlns:p14="http://schemas.microsoft.com/office/powerpoint/2010/main" val="3659302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85E31A-DD8D-93A2-DE61-27B707FA9EE3}"/>
              </a:ext>
            </a:extLst>
          </p:cNvPr>
          <p:cNvSpPr txBox="1">
            <a:spLocks noGrp="1"/>
          </p:cNvSpPr>
          <p:nvPr>
            <p:ph type="title"/>
          </p:nvPr>
        </p:nvSpPr>
        <p:spPr>
          <a:xfrm>
            <a:off x="695328" y="214316"/>
            <a:ext cx="10515600" cy="773719"/>
          </a:xfrm>
        </p:spPr>
        <p:txBody>
          <a:bodyPr/>
          <a:lstStyle/>
          <a:p>
            <a:pPr lvl="0"/>
            <a:r>
              <a:rPr lang="pl-PL"/>
              <a:t>Biuro Karier SGGW</a:t>
            </a:r>
          </a:p>
        </p:txBody>
      </p:sp>
      <p:pic>
        <p:nvPicPr>
          <p:cNvPr id="4" name="Obraz 3">
            <a:extLst>
              <a:ext uri="{FF2B5EF4-FFF2-40B4-BE49-F238E27FC236}">
                <a16:creationId xmlns:a16="http://schemas.microsoft.com/office/drawing/2014/main" id="{F7F3BFA6-C6B0-C6B7-26C0-499B2ED42926}"/>
              </a:ext>
            </a:extLst>
          </p:cNvPr>
          <p:cNvPicPr>
            <a:picLocks noChangeAspect="1"/>
          </p:cNvPicPr>
          <p:nvPr/>
        </p:nvPicPr>
        <p:blipFill>
          <a:blip r:embed="rId2"/>
          <a:stretch>
            <a:fillRect/>
          </a:stretch>
        </p:blipFill>
        <p:spPr>
          <a:xfrm>
            <a:off x="5948974" y="2585"/>
            <a:ext cx="5697022" cy="5268308"/>
          </a:xfrm>
          <a:prstGeom prst="rect">
            <a:avLst/>
          </a:prstGeom>
          <a:noFill/>
          <a:ln cap="flat">
            <a:noFill/>
          </a:ln>
        </p:spPr>
      </p:pic>
      <p:pic>
        <p:nvPicPr>
          <p:cNvPr id="7" name="Content Placeholder 6">
            <a:extLst>
              <a:ext uri="{FF2B5EF4-FFF2-40B4-BE49-F238E27FC236}">
                <a16:creationId xmlns:a16="http://schemas.microsoft.com/office/drawing/2014/main" id="{F42B6248-70B0-A0FD-8836-76BB8D00E8FA}"/>
              </a:ext>
            </a:extLst>
          </p:cNvPr>
          <p:cNvPicPr>
            <a:picLocks noGrp="1" noChangeAspect="1"/>
          </p:cNvPicPr>
          <p:nvPr>
            <p:ph idx="1"/>
          </p:nvPr>
        </p:nvPicPr>
        <p:blipFill>
          <a:blip r:embed="rId3"/>
          <a:stretch>
            <a:fillRect/>
          </a:stretch>
        </p:blipFill>
        <p:spPr>
          <a:xfrm>
            <a:off x="444399" y="813783"/>
            <a:ext cx="5024962" cy="4518025"/>
          </a:xfrm>
          <a:prstGeom prst="rect">
            <a:avLst/>
          </a:prstGeom>
        </p:spPr>
      </p:pic>
      <p:pic>
        <p:nvPicPr>
          <p:cNvPr id="8" name="Picture 7">
            <a:extLst>
              <a:ext uri="{FF2B5EF4-FFF2-40B4-BE49-F238E27FC236}">
                <a16:creationId xmlns:a16="http://schemas.microsoft.com/office/drawing/2014/main" id="{3F05B3D0-6195-ACC6-602C-390992E45BF2}"/>
              </a:ext>
            </a:extLst>
          </p:cNvPr>
          <p:cNvPicPr>
            <a:picLocks noChangeAspect="1"/>
          </p:cNvPicPr>
          <p:nvPr/>
        </p:nvPicPr>
        <p:blipFill>
          <a:blip r:embed="rId4"/>
          <a:stretch>
            <a:fillRect/>
          </a:stretch>
        </p:blipFill>
        <p:spPr>
          <a:xfrm>
            <a:off x="3379788" y="1946275"/>
            <a:ext cx="1876425" cy="1878013"/>
          </a:xfrm>
          <a:prstGeom prst="rect">
            <a:avLst/>
          </a:prstGeom>
        </p:spPr>
      </p:pic>
    </p:spTree>
    <p:extLst>
      <p:ext uri="{BB962C8B-B14F-4D97-AF65-F5344CB8AC3E}">
        <p14:creationId xmlns:p14="http://schemas.microsoft.com/office/powerpoint/2010/main" val="1353351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graphicFrame>
        <p:nvGraphicFramePr>
          <p:cNvPr id="2" name="Symbol zastępczy zawartości 3">
            <a:extLst>
              <a:ext uri="{FF2B5EF4-FFF2-40B4-BE49-F238E27FC236}">
                <a16:creationId xmlns:a16="http://schemas.microsoft.com/office/drawing/2014/main" id="{1EE4668F-698C-76EC-E71F-7B14FB7A35EA}"/>
              </a:ext>
            </a:extLst>
          </p:cNvPr>
          <p:cNvGraphicFramePr>
            <a:graphicFrameLocks noGrp="1"/>
          </p:cNvGraphicFramePr>
          <p:nvPr>
            <p:ph idx="1"/>
            <p:extLst>
              <p:ext uri="{D42A27DB-BD31-4B8C-83A1-F6EECF244321}">
                <p14:modId xmlns:p14="http://schemas.microsoft.com/office/powerpoint/2010/main" val="166690115"/>
              </p:ext>
            </p:extLst>
          </p:nvPr>
        </p:nvGraphicFramePr>
        <p:xfrm>
          <a:off x="361279" y="76277"/>
          <a:ext cx="11471567" cy="5142156"/>
        </p:xfrm>
        <a:graphic>
          <a:graphicData uri="http://schemas.openxmlformats.org/drawingml/2006/table">
            <a:tbl>
              <a:tblPr>
                <a:effectLst/>
                <a:tableStyleId>{5C22544A-7EE6-4342-B048-85BDC9FD1C3A}</a:tableStyleId>
              </a:tblPr>
              <a:tblGrid>
                <a:gridCol w="1794985">
                  <a:extLst>
                    <a:ext uri="{9D8B030D-6E8A-4147-A177-3AD203B41FA5}">
                      <a16:colId xmlns:a16="http://schemas.microsoft.com/office/drawing/2014/main" val="2529220041"/>
                    </a:ext>
                  </a:extLst>
                </a:gridCol>
                <a:gridCol w="3134462">
                  <a:extLst>
                    <a:ext uri="{9D8B030D-6E8A-4147-A177-3AD203B41FA5}">
                      <a16:colId xmlns:a16="http://schemas.microsoft.com/office/drawing/2014/main" val="735933340"/>
                    </a:ext>
                  </a:extLst>
                </a:gridCol>
                <a:gridCol w="6542120">
                  <a:extLst>
                    <a:ext uri="{9D8B030D-6E8A-4147-A177-3AD203B41FA5}">
                      <a16:colId xmlns:a16="http://schemas.microsoft.com/office/drawing/2014/main" val="3201246927"/>
                    </a:ext>
                  </a:extLst>
                </a:gridCol>
              </a:tblGrid>
              <a:tr h="371410">
                <a:tc>
                  <a:txBody>
                    <a:bodyPr/>
                    <a:lstStyle/>
                    <a:p>
                      <a:pPr lvl="0" algn="ctr" fontAlgn="b">
                        <a:buNone/>
                      </a:pPr>
                      <a:r>
                        <a:rPr lang="pl-PL" sz="1800" u="none" strike="noStrike" dirty="0">
                          <a:solidFill>
                            <a:srgbClr val="FFFFFF"/>
                          </a:solidFill>
                        </a:rPr>
                        <a:t>ODBIORCA</a:t>
                      </a:r>
                      <a:endParaRPr lang="pl-PL" sz="1800" b="1" i="0" u="none" strike="noStrike" dirty="0">
                        <a:solidFill>
                          <a:srgbClr val="FFFFFF"/>
                        </a:solidFill>
                        <a:latin typeface="Abadi" pitchFamily="34"/>
                      </a:endParaRPr>
                    </a:p>
                  </a:txBody>
                  <a:tcPr marL="6117" marR="6117" marT="6117" marB="0" anchor="b">
                    <a:solidFill>
                      <a:srgbClr val="156082"/>
                    </a:solidFill>
                  </a:tcPr>
                </a:tc>
                <a:tc>
                  <a:txBody>
                    <a:bodyPr/>
                    <a:lstStyle/>
                    <a:p>
                      <a:pPr lvl="0" algn="ctr" fontAlgn="b">
                        <a:buNone/>
                      </a:pPr>
                      <a:r>
                        <a:rPr lang="pl-PL" sz="1800" u="none" strike="noStrike" dirty="0">
                          <a:solidFill>
                            <a:srgbClr val="FFFFFF"/>
                          </a:solidFill>
                        </a:rPr>
                        <a:t>USŁUGA</a:t>
                      </a:r>
                      <a:endParaRPr lang="pl-PL" sz="1800" b="1" i="0" u="none" strike="noStrike" dirty="0">
                        <a:solidFill>
                          <a:srgbClr val="FFFFFF"/>
                        </a:solidFill>
                        <a:latin typeface="Abadi" pitchFamily="34"/>
                      </a:endParaRPr>
                    </a:p>
                  </a:txBody>
                  <a:tcPr marL="6117" marR="6117" marT="6117" marB="0" anchor="b">
                    <a:solidFill>
                      <a:srgbClr val="156082"/>
                    </a:solidFill>
                  </a:tcPr>
                </a:tc>
                <a:tc>
                  <a:txBody>
                    <a:bodyPr/>
                    <a:lstStyle/>
                    <a:p>
                      <a:pPr lvl="0" algn="ctr" fontAlgn="b">
                        <a:buNone/>
                      </a:pPr>
                      <a:r>
                        <a:rPr lang="pl-PL" sz="1800" u="none" strike="noStrike" dirty="0">
                          <a:solidFill>
                            <a:srgbClr val="FFFFFF"/>
                          </a:solidFill>
                        </a:rPr>
                        <a:t>DZIAŁANIA</a:t>
                      </a:r>
                      <a:endParaRPr lang="pl-PL" sz="1800" b="1" i="0" u="none" strike="noStrike" dirty="0">
                        <a:solidFill>
                          <a:srgbClr val="FFFFFF"/>
                        </a:solidFill>
                        <a:latin typeface="Abadi" pitchFamily="34"/>
                      </a:endParaRPr>
                    </a:p>
                  </a:txBody>
                  <a:tcPr marL="6117" marR="6117" marT="6117" marB="0" anchor="b">
                    <a:solidFill>
                      <a:srgbClr val="156082"/>
                    </a:solidFill>
                  </a:tcPr>
                </a:tc>
                <a:extLst>
                  <a:ext uri="{0D108BD9-81ED-4DB2-BD59-A6C34878D82A}">
                    <a16:rowId xmlns:a16="http://schemas.microsoft.com/office/drawing/2014/main" val="1113196723"/>
                  </a:ext>
                </a:extLst>
              </a:tr>
              <a:tr h="1533009">
                <a:tc rowSpan="4">
                  <a:txBody>
                    <a:bodyPr/>
                    <a:lstStyle/>
                    <a:p>
                      <a:pPr lvl="0" algn="ctr" fontAlgn="ctr">
                        <a:buNone/>
                      </a:pPr>
                      <a:r>
                        <a:rPr lang="pl-PL" sz="1600" u="none" strike="noStrike" dirty="0"/>
                        <a:t>STUDENT SGGW / </a:t>
                      </a:r>
                    </a:p>
                    <a:p>
                      <a:pPr lvl="0" algn="ctr" fontAlgn="ctr">
                        <a:buNone/>
                      </a:pPr>
                      <a:r>
                        <a:rPr lang="pl-PL" sz="1600" u="none" strike="noStrike" dirty="0"/>
                        <a:t>DOKTORANT / </a:t>
                      </a:r>
                    </a:p>
                    <a:p>
                      <a:pPr lvl="0" algn="ctr" fontAlgn="ctr">
                        <a:buNone/>
                      </a:pPr>
                      <a:r>
                        <a:rPr lang="pl-PL" sz="1600" u="none" strike="noStrike" dirty="0"/>
                        <a:t>ABSOLWENT </a:t>
                      </a:r>
                      <a:endParaRPr lang="pl-PL" sz="1400" b="1" i="0" u="none" strike="noStrike" dirty="0">
                        <a:solidFill>
                          <a:srgbClr val="000000"/>
                        </a:solidFill>
                        <a:latin typeface="Abadi" pitchFamily="34"/>
                      </a:endParaRPr>
                    </a:p>
                  </a:txBody>
                  <a:tcPr marL="6117" marR="6117" marT="6117" marB="0" anchor="ctr">
                    <a:solidFill>
                      <a:srgbClr val="DCEAF7"/>
                    </a:solidFill>
                  </a:tcPr>
                </a:tc>
                <a:tc>
                  <a:txBody>
                    <a:bodyPr/>
                    <a:lstStyle/>
                    <a:p>
                      <a:pPr lvl="0" algn="ctr" fontAlgn="ctr">
                        <a:buNone/>
                      </a:pPr>
                      <a:r>
                        <a:rPr lang="pl-PL" sz="1400" u="none" strike="noStrike" dirty="0">
                          <a:solidFill>
                            <a:srgbClr val="FFFFFF"/>
                          </a:solidFill>
                        </a:rPr>
                        <a:t>Pomoc, konsultacje indywidualne </a:t>
                      </a:r>
                    </a:p>
                    <a:p>
                      <a:pPr lvl="0" algn="ctr" fontAlgn="ctr">
                        <a:buNone/>
                      </a:pPr>
                      <a:r>
                        <a:rPr lang="pl-PL" sz="1400" u="none" strike="noStrike" dirty="0">
                          <a:solidFill>
                            <a:srgbClr val="FFFFFF"/>
                          </a:solidFill>
                        </a:rPr>
                        <a:t> i doradztwo kariery:</a:t>
                      </a:r>
                    </a:p>
                    <a:p>
                      <a:pPr lvl="0" algn="ctr" fontAlgn="ctr">
                        <a:buNone/>
                      </a:pPr>
                      <a:r>
                        <a:rPr lang="pl-PL" sz="1400" u="none" strike="noStrike" dirty="0">
                          <a:solidFill>
                            <a:srgbClr val="FFFFFF"/>
                          </a:solidFill>
                        </a:rPr>
                        <a:t>edukacyjnej i profesjonalnej </a:t>
                      </a:r>
                    </a:p>
                    <a:p>
                      <a:pPr lvl="0" algn="ctr" fontAlgn="ctr">
                        <a:buNone/>
                      </a:pPr>
                      <a:r>
                        <a:rPr lang="pl-PL" sz="1400" u="none" strike="noStrike" dirty="0">
                          <a:solidFill>
                            <a:srgbClr val="FFFFFF"/>
                          </a:solidFill>
                        </a:rPr>
                        <a:t>(w języku polskim i angielskim):</a:t>
                      </a:r>
                      <a:endParaRPr lang="pl-PL" sz="1400" b="1" i="0" u="none" strike="noStrike" dirty="0">
                        <a:solidFill>
                          <a:srgbClr val="FFFFFF"/>
                        </a:solidFill>
                        <a:latin typeface="Abadi" pitchFamily="34"/>
                      </a:endParaRPr>
                    </a:p>
                  </a:txBody>
                  <a:tcPr marL="6117" marR="6117" marT="6117" marB="0" anchor="ctr">
                    <a:solidFill>
                      <a:srgbClr val="215F9A"/>
                    </a:solidFill>
                  </a:tcPr>
                </a:tc>
                <a:tc>
                  <a:txBody>
                    <a:bodyPr/>
                    <a:lstStyle/>
                    <a:p>
                      <a:pPr marL="171450" lvl="0" indent="-171450" algn="l">
                        <a:lnSpc>
                          <a:spcPct val="100000"/>
                        </a:lnSpc>
                        <a:spcBef>
                          <a:spcPts val="0"/>
                        </a:spcBef>
                        <a:spcAft>
                          <a:spcPts val="0"/>
                        </a:spcAft>
                        <a:buFont typeface="Arial"/>
                        <a:buChar char="•"/>
                      </a:pPr>
                      <a:r>
                        <a:rPr lang="pl-PL" sz="1200" b="0" i="0" u="none" strike="noStrike" noProof="0" dirty="0">
                          <a:solidFill>
                            <a:srgbClr val="000000"/>
                          </a:solidFill>
                          <a:latin typeface="Aptos"/>
                        </a:rPr>
                        <a:t>ocena kompetencji i preferencji zawodowych</a:t>
                      </a:r>
                      <a:endParaRPr lang="en-US" dirty="0"/>
                    </a:p>
                    <a:p>
                      <a:pPr marL="171450" lvl="0" indent="-171450" algn="l">
                        <a:lnSpc>
                          <a:spcPct val="100000"/>
                        </a:lnSpc>
                        <a:spcBef>
                          <a:spcPts val="0"/>
                        </a:spcBef>
                        <a:spcAft>
                          <a:spcPts val="0"/>
                        </a:spcAft>
                        <a:buFont typeface="Arial"/>
                        <a:buChar char="•"/>
                      </a:pPr>
                      <a:r>
                        <a:rPr lang="pl-PL" sz="1200" b="0" i="0" u="none" strike="noStrike" noProof="0" dirty="0">
                          <a:solidFill>
                            <a:srgbClr val="000000"/>
                          </a:solidFill>
                          <a:latin typeface="Aptos"/>
                        </a:rPr>
                        <a:t>przygotowanie do rozmowy kwalifikacyjnej </a:t>
                      </a:r>
                      <a:endParaRPr lang="en-US"/>
                    </a:p>
                    <a:p>
                      <a:pPr marL="171450" lvl="0" indent="-171450" algn="l">
                        <a:lnSpc>
                          <a:spcPct val="100000"/>
                        </a:lnSpc>
                        <a:spcBef>
                          <a:spcPts val="0"/>
                        </a:spcBef>
                        <a:spcAft>
                          <a:spcPts val="0"/>
                        </a:spcAft>
                        <a:buFont typeface="Arial"/>
                        <a:buChar char="•"/>
                      </a:pPr>
                      <a:r>
                        <a:rPr lang="pl-PL" sz="1200" b="0" i="0" u="none" strike="noStrike" noProof="0" dirty="0">
                          <a:solidFill>
                            <a:srgbClr val="000000"/>
                          </a:solidFill>
                          <a:latin typeface="Aptos"/>
                        </a:rPr>
                        <a:t>doradztwo i wsparcie psychologiczne w kontekście zmian </a:t>
                      </a:r>
                      <a:endParaRPr lang="en-US" dirty="0"/>
                    </a:p>
                    <a:p>
                      <a:pPr marL="171450" lvl="0" indent="-171450" algn="l">
                        <a:lnSpc>
                          <a:spcPct val="100000"/>
                        </a:lnSpc>
                        <a:spcBef>
                          <a:spcPts val="0"/>
                        </a:spcBef>
                        <a:spcAft>
                          <a:spcPts val="0"/>
                        </a:spcAft>
                        <a:buFont typeface="Arial"/>
                        <a:buChar char="•"/>
                      </a:pPr>
                      <a:r>
                        <a:rPr lang="pl-PL" sz="1200" b="0" i="0" u="none" strike="noStrike" noProof="0" err="1">
                          <a:solidFill>
                            <a:srgbClr val="000000"/>
                          </a:solidFill>
                          <a:latin typeface="Aptos"/>
                        </a:rPr>
                        <a:t>jobcoaching</a:t>
                      </a:r>
                      <a:r>
                        <a:rPr lang="pl-PL" sz="1200" b="0" i="0" u="none" strike="noStrike" noProof="0" dirty="0">
                          <a:solidFill>
                            <a:srgbClr val="000000"/>
                          </a:solidFill>
                          <a:latin typeface="Aptos"/>
                        </a:rPr>
                        <a:t> – konsultacje i procesy </a:t>
                      </a:r>
                      <a:r>
                        <a:rPr lang="pl-PL" sz="1200" b="0" i="0" u="none" strike="noStrike" noProof="0" err="1">
                          <a:solidFill>
                            <a:srgbClr val="000000"/>
                          </a:solidFill>
                          <a:latin typeface="Aptos"/>
                        </a:rPr>
                        <a:t>coachingowe</a:t>
                      </a:r>
                      <a:endParaRPr lang="pl-PL" dirty="0" err="1"/>
                    </a:p>
                    <a:p>
                      <a:pPr marL="171450" lvl="0" indent="-171450" algn="l">
                        <a:lnSpc>
                          <a:spcPct val="100000"/>
                        </a:lnSpc>
                        <a:spcBef>
                          <a:spcPts val="0"/>
                        </a:spcBef>
                        <a:spcAft>
                          <a:spcPts val="0"/>
                        </a:spcAft>
                        <a:buFont typeface="Arial"/>
                        <a:buChar char="•"/>
                      </a:pPr>
                      <a:r>
                        <a:rPr lang="pl-PL" sz="1200" b="1" i="0" u="none" strike="noStrike" noProof="0" dirty="0">
                          <a:solidFill>
                            <a:srgbClr val="000000"/>
                          </a:solidFill>
                          <a:latin typeface="Aptos"/>
                        </a:rPr>
                        <a:t>MOBILNY PUNKT WSPARCIA KARIERY STUDENTA</a:t>
                      </a:r>
                      <a:endParaRPr lang="pl-PL" dirty="0"/>
                    </a:p>
                    <a:p>
                      <a:pPr marL="171450" lvl="0" indent="-171450" algn="l">
                        <a:buFont typeface="Arial"/>
                        <a:buChar char="•"/>
                      </a:pPr>
                      <a:endParaRPr lang="pl-PL" sz="1000" u="none" strike="noStrike" dirty="0"/>
                    </a:p>
                    <a:p>
                      <a:pPr marL="171450" lvl="0" indent="-171450" algn="l" fontAlgn="b">
                        <a:buFont typeface="Arial"/>
                        <a:buChar char="•"/>
                      </a:pPr>
                      <a:endParaRPr lang="pl-PL" sz="1000" b="0" i="0" u="none" strike="noStrike">
                        <a:solidFill>
                          <a:srgbClr val="000000"/>
                        </a:solidFill>
                        <a:latin typeface="Abadi" pitchFamily="34"/>
                      </a:endParaRPr>
                    </a:p>
                  </a:txBody>
                  <a:tcPr marL="6117" marR="6117" marT="6117" marB="0" anchor="b"/>
                </a:tc>
                <a:extLst>
                  <a:ext uri="{0D108BD9-81ED-4DB2-BD59-A6C34878D82A}">
                    <a16:rowId xmlns:a16="http://schemas.microsoft.com/office/drawing/2014/main" val="1970294758"/>
                  </a:ext>
                </a:extLst>
              </a:tr>
              <a:tr h="958629">
                <a:tc vMerge="1">
                  <a:txBody>
                    <a:bodyPr/>
                    <a:lstStyle/>
                    <a:p>
                      <a:endParaRPr lang="pl-PL"/>
                    </a:p>
                  </a:txBody>
                  <a:tcPr/>
                </a:tc>
                <a:tc>
                  <a:txBody>
                    <a:bodyPr/>
                    <a:lstStyle/>
                    <a:p>
                      <a:pPr lvl="0" algn="ctr" fontAlgn="ctr">
                        <a:buNone/>
                      </a:pPr>
                      <a:r>
                        <a:rPr lang="pl-PL" sz="1400" u="none" strike="noStrike" dirty="0">
                          <a:solidFill>
                            <a:srgbClr val="FFFFFF"/>
                          </a:solidFill>
                        </a:rPr>
                        <a:t>Dostarczanie informacji dotyczących rynku pracy, staży i praktyk nieobowiązkowych  </a:t>
                      </a:r>
                      <a:endParaRPr lang="pl-PL" sz="1400" b="1" i="0" u="none" strike="noStrike" dirty="0">
                        <a:solidFill>
                          <a:srgbClr val="FFFFFF"/>
                        </a:solidFill>
                        <a:latin typeface="Abadi" pitchFamily="34"/>
                      </a:endParaRPr>
                    </a:p>
                  </a:txBody>
                  <a:tcPr marL="6117" marR="6117" marT="6117" marB="0" anchor="ctr">
                    <a:solidFill>
                      <a:srgbClr val="215F9A"/>
                    </a:solidFill>
                  </a:tcPr>
                </a:tc>
                <a:tc>
                  <a:txBody>
                    <a:bodyPr/>
                    <a:lstStyle/>
                    <a:p>
                      <a:pPr lvl="0" algn="l" fontAlgn="b">
                        <a:buNone/>
                      </a:pPr>
                      <a:endParaRPr lang="pl-PL" sz="1000" u="none" strike="noStrike"/>
                    </a:p>
                    <a:p>
                      <a:pPr marL="171450" lvl="0" indent="-171450" algn="l" fontAlgn="b">
                        <a:lnSpc>
                          <a:spcPct val="100000"/>
                        </a:lnSpc>
                        <a:spcBef>
                          <a:spcPts val="0"/>
                        </a:spcBef>
                        <a:spcAft>
                          <a:spcPts val="0"/>
                        </a:spcAft>
                        <a:buFont typeface="Arial"/>
                        <a:buChar char="•"/>
                      </a:pPr>
                      <a:r>
                        <a:rPr lang="pl-PL" sz="1200" b="0" i="0" u="none" strike="noStrike" noProof="0" dirty="0">
                          <a:solidFill>
                            <a:srgbClr val="000000"/>
                          </a:solidFill>
                          <a:latin typeface="Aptos"/>
                        </a:rPr>
                        <a:t>oferty pracy </a:t>
                      </a:r>
                      <a:r>
                        <a:rPr lang="pl-PL" sz="1200" b="0" i="0" u="none" strike="noStrike" noProof="0" err="1">
                          <a:solidFill>
                            <a:srgbClr val="000000"/>
                          </a:solidFill>
                          <a:latin typeface="Aptos"/>
                        </a:rPr>
                        <a:t>JobTeaser</a:t>
                      </a:r>
                      <a:endParaRPr lang="pl-PL" sz="1100" u="none" strike="noStrike" dirty="0" err="1"/>
                    </a:p>
                    <a:p>
                      <a:pPr marL="171450" lvl="0" indent="-171450" algn="l">
                        <a:lnSpc>
                          <a:spcPct val="100000"/>
                        </a:lnSpc>
                        <a:spcBef>
                          <a:spcPts val="0"/>
                        </a:spcBef>
                        <a:spcAft>
                          <a:spcPts val="0"/>
                        </a:spcAft>
                        <a:buFont typeface="Arial"/>
                        <a:buChar char="•"/>
                      </a:pPr>
                      <a:r>
                        <a:rPr lang="pl-PL" sz="1200" b="0" i="0" u="none" strike="noStrike" noProof="0" dirty="0">
                          <a:solidFill>
                            <a:srgbClr val="000000"/>
                          </a:solidFill>
                          <a:latin typeface="Aptos"/>
                        </a:rPr>
                        <a:t>badanie trendów na rynku pracy – współpraca z wydziałami</a:t>
                      </a:r>
                      <a:endParaRPr lang="pl-PL" sz="1100" u="none" strike="noStrike"/>
                    </a:p>
                    <a:p>
                      <a:pPr marL="171450" lvl="0" indent="-171450" algn="l">
                        <a:buFont typeface="Arial"/>
                        <a:buChar char="•"/>
                      </a:pPr>
                      <a:r>
                        <a:rPr lang="pl-PL" sz="1200" b="0" i="0" u="none" strike="noStrike" noProof="0" dirty="0">
                          <a:solidFill>
                            <a:srgbClr val="000000"/>
                          </a:solidFill>
                          <a:latin typeface="Aptos"/>
                        </a:rPr>
                        <a:t>aktualności z rynku pracy: trendy, raporty, informacje branżowe</a:t>
                      </a:r>
                      <a:endParaRPr lang="pl-PL" dirty="0"/>
                    </a:p>
                    <a:p>
                      <a:pPr marL="171450" lvl="0" indent="-171450" algn="l">
                        <a:buFont typeface="Arial"/>
                        <a:buChar char="•"/>
                      </a:pPr>
                      <a:r>
                        <a:rPr lang="pl-PL" sz="1200" b="0" i="0" u="none" strike="noStrike" noProof="0" dirty="0">
                          <a:solidFill>
                            <a:srgbClr val="000000"/>
                          </a:solidFill>
                          <a:latin typeface="Aptos"/>
                        </a:rPr>
                        <a:t>aktualizacja profili na </a:t>
                      </a:r>
                      <a:r>
                        <a:rPr lang="pl-PL" sz="1200" b="0" i="0" u="none" strike="noStrike" noProof="0" dirty="0" err="1">
                          <a:solidFill>
                            <a:srgbClr val="000000"/>
                          </a:solidFill>
                          <a:latin typeface="Aptos"/>
                        </a:rPr>
                        <a:t>Fb</a:t>
                      </a:r>
                      <a:r>
                        <a:rPr lang="pl-PL" sz="1200" b="0" i="0" u="none" strike="noStrike" noProof="0" dirty="0">
                          <a:solidFill>
                            <a:srgbClr val="000000"/>
                          </a:solidFill>
                          <a:latin typeface="Aptos"/>
                        </a:rPr>
                        <a:t> i LinkedIn</a:t>
                      </a:r>
                      <a:endParaRPr lang="pl-PL"/>
                    </a:p>
                    <a:p>
                      <a:pPr marL="171450" lvl="0" indent="-171450" algn="l">
                        <a:buFont typeface="Arial"/>
                        <a:buChar char="•"/>
                      </a:pPr>
                      <a:r>
                        <a:rPr lang="pl-PL" sz="1200" b="0" i="0" u="none" strike="noStrike" noProof="0" dirty="0">
                          <a:solidFill>
                            <a:srgbClr val="000000"/>
                          </a:solidFill>
                          <a:latin typeface="Aptos"/>
                        </a:rPr>
                        <a:t>mailing do zarejestrowanych w bazie </a:t>
                      </a:r>
                      <a:r>
                        <a:rPr lang="pl-PL" sz="1200" b="0" i="0" u="none" strike="noStrike" noProof="0" dirty="0" err="1">
                          <a:solidFill>
                            <a:srgbClr val="000000"/>
                          </a:solidFill>
                          <a:latin typeface="Aptos"/>
                        </a:rPr>
                        <a:t>JobTeaser</a:t>
                      </a:r>
                      <a:r>
                        <a:rPr lang="pl-PL" sz="1200" b="0" i="0" u="none" strike="noStrike" noProof="0" dirty="0">
                          <a:solidFill>
                            <a:srgbClr val="000000"/>
                          </a:solidFill>
                          <a:latin typeface="Aptos"/>
                        </a:rPr>
                        <a:t> studentów</a:t>
                      </a:r>
                      <a:endParaRPr lang="pl-PL"/>
                    </a:p>
                    <a:p>
                      <a:pPr lvl="0" algn="l" fontAlgn="b">
                        <a:buNone/>
                      </a:pPr>
                      <a:endParaRPr lang="pl-PL" sz="1000" b="0" i="0" u="none" strike="noStrike">
                        <a:solidFill>
                          <a:srgbClr val="000000"/>
                        </a:solidFill>
                        <a:latin typeface="Abadi" pitchFamily="34"/>
                      </a:endParaRPr>
                    </a:p>
                  </a:txBody>
                  <a:tcPr marL="6117" marR="6117" marT="6117" marB="0" anchor="b"/>
                </a:tc>
                <a:extLst>
                  <a:ext uri="{0D108BD9-81ED-4DB2-BD59-A6C34878D82A}">
                    <a16:rowId xmlns:a16="http://schemas.microsoft.com/office/drawing/2014/main" val="1184618057"/>
                  </a:ext>
                </a:extLst>
              </a:tr>
              <a:tr h="929953">
                <a:tc vMerge="1">
                  <a:txBody>
                    <a:bodyPr/>
                    <a:lstStyle/>
                    <a:p>
                      <a:endParaRPr lang="pl-PL"/>
                    </a:p>
                  </a:txBody>
                  <a:tcPr/>
                </a:tc>
                <a:tc>
                  <a:txBody>
                    <a:bodyPr/>
                    <a:lstStyle/>
                    <a:p>
                      <a:pPr lvl="0" algn="ctr" fontAlgn="ctr">
                        <a:buNone/>
                      </a:pPr>
                      <a:r>
                        <a:rPr lang="pl-PL" sz="1400" u="none" strike="noStrike" dirty="0">
                          <a:solidFill>
                            <a:srgbClr val="FFFFFF"/>
                          </a:solidFill>
                        </a:rPr>
                        <a:t>Prowadzenie szkoleń i warsztatów – </a:t>
                      </a:r>
                    </a:p>
                    <a:p>
                      <a:pPr lvl="0" algn="ctr" fontAlgn="ctr">
                        <a:buNone/>
                      </a:pPr>
                      <a:r>
                        <a:rPr lang="pl-PL" sz="1400" u="none" strike="noStrike" dirty="0">
                          <a:solidFill>
                            <a:srgbClr val="FFFFFF"/>
                          </a:solidFill>
                        </a:rPr>
                        <a:t>zgodne z potrzebami studentów</a:t>
                      </a:r>
                      <a:endParaRPr lang="pl-PL" sz="1400" b="1" i="0" u="none" strike="noStrike" dirty="0">
                        <a:solidFill>
                          <a:srgbClr val="FFFFFF"/>
                        </a:solidFill>
                        <a:latin typeface="Abadi" pitchFamily="34"/>
                      </a:endParaRPr>
                    </a:p>
                  </a:txBody>
                  <a:tcPr marL="6117" marR="6117" marT="6117" marB="0" anchor="ctr">
                    <a:solidFill>
                      <a:srgbClr val="215F9A"/>
                    </a:solidFill>
                  </a:tcPr>
                </a:tc>
                <a:tc>
                  <a:txBody>
                    <a:bodyPr/>
                    <a:lstStyle/>
                    <a:p>
                      <a:pPr lvl="0" algn="l" fontAlgn="b">
                        <a:buNone/>
                      </a:pPr>
                      <a:r>
                        <a:rPr lang="pl-PL" sz="1000" u="none" strike="noStrike" dirty="0"/>
                        <a:t>•   </a:t>
                      </a:r>
                      <a:r>
                        <a:rPr lang="pl-PL" sz="1100" u="none" strike="noStrike" dirty="0"/>
                        <a:t>badanie potrzeb studentów w zakresie rozwoju kompetencji wymaganych na rynku pracy</a:t>
                      </a:r>
                      <a:br>
                        <a:rPr lang="pl-PL" sz="1100" u="none" strike="noStrike" dirty="0"/>
                      </a:br>
                      <a:r>
                        <a:rPr lang="pl-PL" sz="1100" u="none" strike="noStrike" dirty="0"/>
                        <a:t>•   przygotowywanie szkoleń i warsztatów adekwatnych do potrzeb studentów / pracowników</a:t>
                      </a:r>
                      <a:br>
                        <a:rPr lang="pl-PL" sz="1100" u="none" strike="noStrike" dirty="0"/>
                      </a:br>
                      <a:r>
                        <a:rPr lang="pl-PL" sz="1100" u="none" strike="noStrike" dirty="0"/>
                        <a:t>•   </a:t>
                      </a:r>
                      <a:r>
                        <a:rPr lang="pl-PL" sz="1100" b="1" u="none" strike="noStrike" dirty="0"/>
                        <a:t>COROCZNE WARSZTATY DLA STUDENTÓW I ROKU </a:t>
                      </a:r>
                    </a:p>
                    <a:p>
                      <a:pPr lvl="0" algn="l" fontAlgn="b">
                        <a:buNone/>
                      </a:pPr>
                      <a:endParaRPr lang="pl-PL" sz="1000" b="0" i="0" u="none" strike="noStrike">
                        <a:solidFill>
                          <a:srgbClr val="000000"/>
                        </a:solidFill>
                        <a:latin typeface="Abadi" pitchFamily="34"/>
                      </a:endParaRPr>
                    </a:p>
                  </a:txBody>
                  <a:tcPr marL="6117" marR="6117" marT="6117" marB="0" anchor="b"/>
                </a:tc>
                <a:extLst>
                  <a:ext uri="{0D108BD9-81ED-4DB2-BD59-A6C34878D82A}">
                    <a16:rowId xmlns:a16="http://schemas.microsoft.com/office/drawing/2014/main" val="2647734988"/>
                  </a:ext>
                </a:extLst>
              </a:tr>
              <a:tr h="1082467">
                <a:tc vMerge="1">
                  <a:txBody>
                    <a:bodyPr/>
                    <a:lstStyle/>
                    <a:p>
                      <a:endParaRPr lang="pl-PL"/>
                    </a:p>
                  </a:txBody>
                  <a:tcPr/>
                </a:tc>
                <a:tc>
                  <a:txBody>
                    <a:bodyPr/>
                    <a:lstStyle/>
                    <a:p>
                      <a:pPr lvl="0" algn="ctr" fontAlgn="ctr">
                        <a:buNone/>
                      </a:pPr>
                      <a:endParaRPr lang="pl-PL" sz="1400" u="none" strike="noStrike">
                        <a:solidFill>
                          <a:srgbClr val="FFFFFF"/>
                        </a:solidFill>
                      </a:endParaRPr>
                    </a:p>
                    <a:p>
                      <a:pPr lvl="0" algn="ctr" fontAlgn="ctr">
                        <a:buNone/>
                      </a:pPr>
                      <a:r>
                        <a:rPr lang="pl-PL" sz="1400" u="none" strike="noStrike" dirty="0">
                          <a:solidFill>
                            <a:srgbClr val="FFFFFF"/>
                          </a:solidFill>
                        </a:rPr>
                        <a:t>Organizacja wydarzeń edukujących studentów zgodnie </a:t>
                      </a:r>
                    </a:p>
                    <a:p>
                      <a:pPr lvl="0" algn="ctr" fontAlgn="ctr">
                        <a:buNone/>
                      </a:pPr>
                      <a:r>
                        <a:rPr lang="pl-PL" sz="1400" u="none" strike="noStrike" dirty="0">
                          <a:solidFill>
                            <a:srgbClr val="FFFFFF"/>
                          </a:solidFill>
                        </a:rPr>
                        <a:t>z potrzebami rynku pracy</a:t>
                      </a:r>
                      <a:br>
                        <a:rPr lang="pl-PL" sz="1400" u="none" strike="noStrike" dirty="0">
                          <a:solidFill>
                            <a:srgbClr val="FFFFFF"/>
                          </a:solidFill>
                        </a:rPr>
                      </a:br>
                      <a:endParaRPr lang="pl-PL" sz="1400" b="1" i="0" u="none" strike="noStrike" dirty="0">
                        <a:solidFill>
                          <a:srgbClr val="FFFFFF"/>
                        </a:solidFill>
                        <a:latin typeface="Abadi" pitchFamily="34"/>
                      </a:endParaRPr>
                    </a:p>
                  </a:txBody>
                  <a:tcPr marL="6117" marR="6117" marT="6117" marB="0" anchor="ctr">
                    <a:solidFill>
                      <a:srgbClr val="215F9A"/>
                    </a:solidFill>
                  </a:tcPr>
                </a:tc>
                <a:tc>
                  <a:txBody>
                    <a:bodyPr/>
                    <a:lstStyle/>
                    <a:p>
                      <a:pPr lvl="0" algn="l" fontAlgn="b">
                        <a:buNone/>
                      </a:pPr>
                      <a:r>
                        <a:rPr lang="pl-PL" sz="1000" u="none" strike="noStrike" dirty="0"/>
                        <a:t>•  </a:t>
                      </a:r>
                      <a:r>
                        <a:rPr lang="pl-PL" sz="1100" u="none" strike="noStrike" dirty="0">
                          <a:latin typeface="Aptos"/>
                          <a:cs typeface="Arial"/>
                        </a:rPr>
                        <a:t>planowanie targów pracy, warsztatów, prelekcji</a:t>
                      </a:r>
                      <a:br>
                        <a:rPr lang="pl-PL" sz="1100" u="none" strike="noStrike" dirty="0">
                          <a:latin typeface="Aptos"/>
                          <a:cs typeface="Arial"/>
                        </a:rPr>
                      </a:br>
                      <a:r>
                        <a:rPr lang="pl-PL" sz="1100" u="none" strike="noStrike" dirty="0">
                          <a:latin typeface="Aptos"/>
                          <a:cs typeface="Arial"/>
                        </a:rPr>
                        <a:t>•  dostęp do bazy przedsiębiorców z różnych branż</a:t>
                      </a:r>
                      <a:br>
                        <a:rPr lang="pl-PL" sz="1100" u="none" strike="noStrike" dirty="0">
                          <a:latin typeface="Aptos"/>
                          <a:cs typeface="Arial"/>
                        </a:rPr>
                      </a:br>
                      <a:r>
                        <a:rPr lang="pl-PL" sz="1100" u="none" strike="noStrike" dirty="0">
                          <a:latin typeface="Aptos"/>
                          <a:cs typeface="Arial"/>
                        </a:rPr>
                        <a:t>•  organizacja spotkań z inspirującymi swoją karierą absolwentami, albo osobami publicznymi</a:t>
                      </a:r>
                    </a:p>
                    <a:p>
                      <a:pPr lvl="0" algn="l" fontAlgn="b">
                        <a:buNone/>
                      </a:pPr>
                      <a:endParaRPr lang="pl-PL" sz="1100" u="none" strike="noStrike">
                        <a:latin typeface="Arial" pitchFamily="34"/>
                        <a:cs typeface="Arial" pitchFamily="34"/>
                      </a:endParaRPr>
                    </a:p>
                    <a:p>
                      <a:pPr lvl="0" algn="l" fontAlgn="b">
                        <a:buNone/>
                      </a:pPr>
                      <a:endParaRPr lang="pl-PL" sz="1100" u="none" strike="noStrike"/>
                    </a:p>
                    <a:p>
                      <a:pPr lvl="0" algn="l" fontAlgn="b">
                        <a:buNone/>
                      </a:pPr>
                      <a:endParaRPr lang="pl-PL" sz="1000" b="0" i="0" u="none" strike="noStrike">
                        <a:solidFill>
                          <a:srgbClr val="000000"/>
                        </a:solidFill>
                        <a:latin typeface="Abadi" pitchFamily="34"/>
                      </a:endParaRPr>
                    </a:p>
                  </a:txBody>
                  <a:tcPr marL="6117" marR="6117" marT="6117" marB="0" anchor="b"/>
                </a:tc>
                <a:extLst>
                  <a:ext uri="{0D108BD9-81ED-4DB2-BD59-A6C34878D82A}">
                    <a16:rowId xmlns:a16="http://schemas.microsoft.com/office/drawing/2014/main" val="3626843908"/>
                  </a:ext>
                </a:extLst>
              </a:tr>
            </a:tbl>
          </a:graphicData>
        </a:graphic>
      </p:graphicFrame>
    </p:spTree>
    <p:extLst>
      <p:ext uri="{BB962C8B-B14F-4D97-AF65-F5344CB8AC3E}">
        <p14:creationId xmlns:p14="http://schemas.microsoft.com/office/powerpoint/2010/main" val="921693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1D3CA8-7A6F-D376-1989-BA8319F7AFC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2879B68-512E-48EA-2EA6-CA15CFC351BA}"/>
              </a:ext>
            </a:extLst>
          </p:cNvPr>
          <p:cNvPicPr>
            <a:picLocks noChangeAspect="1"/>
          </p:cNvPicPr>
          <p:nvPr/>
        </p:nvPicPr>
        <p:blipFill>
          <a:blip r:embed="rId3"/>
          <a:stretch>
            <a:fillRect/>
          </a:stretch>
        </p:blipFill>
        <p:spPr>
          <a:xfrm>
            <a:off x="4672772" y="1"/>
            <a:ext cx="2846458" cy="5318125"/>
          </a:xfrm>
          <a:prstGeom prst="rect">
            <a:avLst/>
          </a:prstGeom>
        </p:spPr>
      </p:pic>
    </p:spTree>
    <p:extLst>
      <p:ext uri="{BB962C8B-B14F-4D97-AF65-F5344CB8AC3E}">
        <p14:creationId xmlns:p14="http://schemas.microsoft.com/office/powerpoint/2010/main" val="1114498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6250D5-6566-E303-95BE-0AC63E02EE91}"/>
            </a:ext>
          </a:extLst>
        </p:cNvPr>
        <p:cNvGrpSpPr/>
        <p:nvPr/>
      </p:nvGrpSpPr>
      <p:grpSpPr>
        <a:xfrm>
          <a:off x="0" y="0"/>
          <a:ext cx="0" cy="0"/>
          <a:chOff x="0" y="0"/>
          <a:chExt cx="0" cy="0"/>
        </a:xfrm>
      </p:grpSpPr>
      <p:sp>
        <p:nvSpPr>
          <p:cNvPr id="7" name="Tytuł 1">
            <a:extLst>
              <a:ext uri="{FF2B5EF4-FFF2-40B4-BE49-F238E27FC236}">
                <a16:creationId xmlns:a16="http://schemas.microsoft.com/office/drawing/2014/main" id="{073D50B5-C862-5B25-F338-B113DE33BF3A}"/>
              </a:ext>
            </a:extLst>
          </p:cNvPr>
          <p:cNvSpPr>
            <a:spLocks noGrp="1"/>
          </p:cNvSpPr>
          <p:nvPr>
            <p:ph type="title"/>
          </p:nvPr>
        </p:nvSpPr>
        <p:spPr>
          <a:xfrm>
            <a:off x="637563" y="1636776"/>
            <a:ext cx="10937845" cy="2010549"/>
          </a:xfrm>
        </p:spPr>
        <p:txBody>
          <a:bodyPr>
            <a:noAutofit/>
          </a:bodyPr>
          <a:lstStyle/>
          <a:p>
            <a:pPr algn="ctr"/>
            <a:br>
              <a:rPr lang="pl-PL" sz="4000" dirty="0">
                <a:solidFill>
                  <a:srgbClr val="003228"/>
                </a:solidFill>
                <a:latin typeface="SGGW Sans" pitchFamily="2" charset="0"/>
              </a:rPr>
            </a:br>
            <a:br>
              <a:rPr lang="pl-PL" sz="4000" dirty="0">
                <a:solidFill>
                  <a:srgbClr val="003228"/>
                </a:solidFill>
                <a:latin typeface="SGGW Sans" pitchFamily="2" charset="0"/>
              </a:rPr>
            </a:br>
            <a:br>
              <a:rPr lang="pl-PL" sz="4000" dirty="0">
                <a:solidFill>
                  <a:srgbClr val="003228"/>
                </a:solidFill>
                <a:latin typeface="SGGW Sans" pitchFamily="2" charset="0"/>
              </a:rPr>
            </a:br>
            <a:r>
              <a:rPr lang="pl-PL" sz="4000" b="1" dirty="0">
                <a:solidFill>
                  <a:srgbClr val="003228"/>
                </a:solidFill>
                <a:latin typeface="SGGW Sans" pitchFamily="2" charset="0"/>
              </a:rPr>
              <a:t>Biuro ds. Osób z Niepełnosprawnościami i Dostępności</a:t>
            </a:r>
            <a:br>
              <a:rPr lang="pl-PL" sz="4000" b="1" dirty="0">
                <a:solidFill>
                  <a:srgbClr val="003228"/>
                </a:solidFill>
                <a:latin typeface="SGGW Sans" pitchFamily="2" charset="0"/>
              </a:rPr>
            </a:br>
            <a:br>
              <a:rPr lang="pl-PL" sz="4000" b="1" dirty="0">
                <a:solidFill>
                  <a:srgbClr val="003228"/>
                </a:solidFill>
                <a:latin typeface="SGGW Sans" pitchFamily="2" charset="0"/>
              </a:rPr>
            </a:br>
            <a:r>
              <a:rPr lang="pl-PL" sz="4000" b="1" dirty="0">
                <a:solidFill>
                  <a:srgbClr val="003228"/>
                </a:solidFill>
                <a:latin typeface="SGGW Sans" pitchFamily="2" charset="0"/>
              </a:rPr>
              <a:t>Pełnomocnik Rektora ds. Studentów Niepełnosprawnych</a:t>
            </a:r>
            <a:br>
              <a:rPr lang="pl-PL" sz="4000" b="1" dirty="0">
                <a:solidFill>
                  <a:srgbClr val="003228"/>
                </a:solidFill>
                <a:latin typeface="SGGW Sans" pitchFamily="2" charset="0"/>
              </a:rPr>
            </a:br>
            <a:br>
              <a:rPr lang="pl-PL" sz="4000" b="1" dirty="0">
                <a:solidFill>
                  <a:srgbClr val="003228"/>
                </a:solidFill>
                <a:latin typeface="SGGW Sans" pitchFamily="2" charset="0"/>
              </a:rPr>
            </a:br>
            <a:br>
              <a:rPr lang="pl-PL" sz="4000" dirty="0">
                <a:solidFill>
                  <a:srgbClr val="003228"/>
                </a:solidFill>
                <a:latin typeface="SGGW Sans" pitchFamily="2" charset="0"/>
              </a:rPr>
            </a:br>
            <a:endParaRPr lang="pl-PL" dirty="0">
              <a:solidFill>
                <a:srgbClr val="003228"/>
              </a:solidFill>
              <a:latin typeface="SGGW Sans" panose="00000800000000000000" pitchFamily="50" charset="0"/>
            </a:endParaRPr>
          </a:p>
        </p:txBody>
      </p:sp>
    </p:spTree>
    <p:extLst>
      <p:ext uri="{BB962C8B-B14F-4D97-AF65-F5344CB8AC3E}">
        <p14:creationId xmlns:p14="http://schemas.microsoft.com/office/powerpoint/2010/main" val="3675539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8EB5B-2975-3463-57FD-20DDDA82746C}"/>
            </a:ext>
          </a:extLst>
        </p:cNvPr>
        <p:cNvGrpSpPr/>
        <p:nvPr/>
      </p:nvGrpSpPr>
      <p:grpSpPr>
        <a:xfrm>
          <a:off x="0" y="0"/>
          <a:ext cx="0" cy="0"/>
          <a:chOff x="0" y="0"/>
          <a:chExt cx="0" cy="0"/>
        </a:xfrm>
      </p:grpSpPr>
      <p:sp>
        <p:nvSpPr>
          <p:cNvPr id="7" name="Tytuł 1">
            <a:extLst>
              <a:ext uri="{FF2B5EF4-FFF2-40B4-BE49-F238E27FC236}">
                <a16:creationId xmlns:a16="http://schemas.microsoft.com/office/drawing/2014/main" id="{A2CC91CA-248D-CED2-CEEE-B7474BC9233F}"/>
              </a:ext>
            </a:extLst>
          </p:cNvPr>
          <p:cNvSpPr>
            <a:spLocks noGrp="1"/>
          </p:cNvSpPr>
          <p:nvPr>
            <p:ph type="title"/>
          </p:nvPr>
        </p:nvSpPr>
        <p:spPr>
          <a:xfrm>
            <a:off x="323851" y="182245"/>
            <a:ext cx="7384755" cy="948899"/>
          </a:xfrm>
        </p:spPr>
        <p:txBody>
          <a:bodyPr>
            <a:noAutofit/>
          </a:bodyPr>
          <a:lstStyle/>
          <a:p>
            <a:br>
              <a:rPr lang="pl-PL" sz="4000">
                <a:solidFill>
                  <a:srgbClr val="003228"/>
                </a:solidFill>
                <a:latin typeface="SGGW Sans" pitchFamily="2" charset="0"/>
              </a:rPr>
            </a:br>
            <a:r>
              <a:rPr lang="pl-PL" sz="4000" b="1">
                <a:solidFill>
                  <a:srgbClr val="003228"/>
                </a:solidFill>
                <a:latin typeface="SGGW Light"/>
              </a:rPr>
              <a:t>Gdzie nas można znaleźć?</a:t>
            </a:r>
            <a:br>
              <a:rPr lang="pl-PL" sz="3200" b="1">
                <a:solidFill>
                  <a:srgbClr val="003228"/>
                </a:solidFill>
                <a:latin typeface="SGGW Sans Condensed SemiBold" panose="00000A00000000000000" pitchFamily="50" charset="0"/>
              </a:rPr>
            </a:br>
            <a:endParaRPr lang="pl-PL" sz="3600">
              <a:solidFill>
                <a:srgbClr val="003228"/>
              </a:solidFill>
              <a:latin typeface="SGGW Sans" panose="00000800000000000000" pitchFamily="50" charset="0"/>
            </a:endParaRPr>
          </a:p>
        </p:txBody>
      </p:sp>
      <p:sp>
        <p:nvSpPr>
          <p:cNvPr id="8" name="pole tekstowe 7">
            <a:extLst>
              <a:ext uri="{FF2B5EF4-FFF2-40B4-BE49-F238E27FC236}">
                <a16:creationId xmlns:a16="http://schemas.microsoft.com/office/drawing/2014/main" id="{79523521-E504-4E7C-B42A-D1D9ED11B177}"/>
              </a:ext>
            </a:extLst>
          </p:cNvPr>
          <p:cNvSpPr txBox="1"/>
          <p:nvPr/>
        </p:nvSpPr>
        <p:spPr>
          <a:xfrm>
            <a:off x="323850" y="1131144"/>
            <a:ext cx="9330513" cy="4308872"/>
          </a:xfrm>
          <a:prstGeom prst="rect">
            <a:avLst/>
          </a:prstGeom>
          <a:noFill/>
        </p:spPr>
        <p:txBody>
          <a:bodyPr wrap="square" rtlCol="0">
            <a:spAutoFit/>
          </a:bodyPr>
          <a:lstStyle/>
          <a:p>
            <a:r>
              <a:rPr lang="pl-PL" sz="2800">
                <a:latin typeface="SGGW Sans Light" panose="00000700000000000000" pitchFamily="50" charset="0"/>
              </a:rPr>
              <a:t>Biuro: Budynek 48 – Biblioteka SGGW, pok. 51 </a:t>
            </a:r>
          </a:p>
          <a:p>
            <a:r>
              <a:rPr lang="pl-PL" sz="2800">
                <a:latin typeface="SGGW Sans Light" panose="00000700000000000000" pitchFamily="50" charset="0"/>
                <a:hlinkClick r:id="rId3"/>
              </a:rPr>
              <a:t>bond@sggw.edu.pl</a:t>
            </a:r>
            <a:r>
              <a:rPr lang="pl-PL" sz="2800">
                <a:latin typeface="SGGW Sans Light" panose="00000700000000000000" pitchFamily="50" charset="0"/>
              </a:rPr>
              <a:t> </a:t>
            </a:r>
          </a:p>
          <a:p>
            <a:endParaRPr lang="pl-PL" sz="2800">
              <a:latin typeface="SGGW Sans Light" panose="00000700000000000000" pitchFamily="50" charset="0"/>
            </a:endParaRPr>
          </a:p>
          <a:p>
            <a:endParaRPr lang="pl-PL" sz="1600">
              <a:latin typeface="SGGW Sans Light" panose="00000700000000000000" pitchFamily="50" charset="0"/>
            </a:endParaRPr>
          </a:p>
          <a:p>
            <a:r>
              <a:rPr lang="pl-PL" sz="2800">
                <a:latin typeface="SGGW Sans Light" panose="00000700000000000000" pitchFamily="50" charset="0"/>
              </a:rPr>
              <a:t>Pełnomocnik: Budynek 32, 2 piętro, pok. 2042</a:t>
            </a:r>
          </a:p>
          <a:p>
            <a:r>
              <a:rPr lang="pl-PL" sz="2800">
                <a:latin typeface="SGGW Sans Light" panose="00000700000000000000" pitchFamily="50" charset="0"/>
              </a:rPr>
              <a:t>Beata Just-Brochocka: tel. 22 59 376 19</a:t>
            </a:r>
          </a:p>
          <a:p>
            <a:r>
              <a:rPr lang="pl-PL" sz="2800">
                <a:latin typeface="SGGW Sans Light" panose="00000700000000000000" pitchFamily="50" charset="0"/>
                <a:hlinkClick r:id="rId4"/>
              </a:rPr>
              <a:t>beata_just-brochocka@sggw.edu.pl</a:t>
            </a:r>
            <a:r>
              <a:rPr lang="pl-PL" sz="2800">
                <a:latin typeface="SGGW Sans Light" panose="00000700000000000000" pitchFamily="50" charset="0"/>
              </a:rPr>
              <a:t> </a:t>
            </a:r>
          </a:p>
          <a:p>
            <a:endParaRPr lang="pl-PL" sz="2800">
              <a:latin typeface="SGGW Sans Light" panose="00000700000000000000" pitchFamily="50" charset="0"/>
            </a:endParaRPr>
          </a:p>
          <a:p>
            <a:endParaRPr lang="pl-PL" sz="1600">
              <a:latin typeface="SGGW Sans Light" panose="00000700000000000000" pitchFamily="50" charset="0"/>
            </a:endParaRPr>
          </a:p>
          <a:p>
            <a:r>
              <a:rPr lang="pl-PL" sz="2800">
                <a:latin typeface="SGGW Sans Light" panose="00000700000000000000" pitchFamily="50" charset="0"/>
              </a:rPr>
              <a:t>NZOZ: Budynek 38</a:t>
            </a:r>
          </a:p>
          <a:p>
            <a:endParaRPr lang="pl-PL"/>
          </a:p>
        </p:txBody>
      </p:sp>
    </p:spTree>
    <p:extLst>
      <p:ext uri="{BB962C8B-B14F-4D97-AF65-F5344CB8AC3E}">
        <p14:creationId xmlns:p14="http://schemas.microsoft.com/office/powerpoint/2010/main" val="3424195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74E34E0-DE46-43D7-A017-01E0A5E886F2}"/>
              </a:ext>
            </a:extLst>
          </p:cNvPr>
          <p:cNvSpPr>
            <a:spLocks noGrp="1"/>
          </p:cNvSpPr>
          <p:nvPr>
            <p:ph type="title"/>
          </p:nvPr>
        </p:nvSpPr>
        <p:spPr>
          <a:xfrm>
            <a:off x="180753" y="1201479"/>
            <a:ext cx="11706447" cy="4043621"/>
          </a:xfrm>
        </p:spPr>
        <p:txBody>
          <a:bodyPr>
            <a:normAutofit fontScale="90000"/>
          </a:bodyPr>
          <a:lstStyle/>
          <a:p>
            <a:pPr algn="ctr"/>
            <a:r>
              <a:rPr lang="pl-PL" sz="3700" b="1" dirty="0">
                <a:latin typeface="SGGW Light"/>
              </a:rPr>
              <a:t>Wydziałowy koordynator ds. studentów z niepełnosprawnościami</a:t>
            </a:r>
            <a:br>
              <a:rPr lang="pl-PL" sz="2900" dirty="0">
                <a:latin typeface="SGGW Light"/>
              </a:rPr>
            </a:br>
            <a:br>
              <a:rPr lang="pl-PL" sz="3100" dirty="0">
                <a:latin typeface="SGGW Light"/>
              </a:rPr>
            </a:br>
            <a:r>
              <a:rPr lang="pl-PL" sz="3700" dirty="0">
                <a:latin typeface="SGGW Light"/>
              </a:rPr>
              <a:t>Wydział Zastosowań Informatyki i Matematyki</a:t>
            </a:r>
            <a:br>
              <a:rPr lang="pl-PL" sz="3700" dirty="0">
                <a:latin typeface="SGGW Light"/>
              </a:rPr>
            </a:br>
            <a:r>
              <a:rPr lang="pl-PL" sz="3700" dirty="0">
                <a:latin typeface="SGGW Light"/>
              </a:rPr>
              <a:t>dr hab. Bartosz Świderski, prof. SGGW</a:t>
            </a:r>
            <a:br>
              <a:rPr lang="pl-PL" sz="3700" dirty="0">
                <a:latin typeface="SGGW Light"/>
              </a:rPr>
            </a:br>
            <a:r>
              <a:rPr lang="pl-PL" sz="3700" dirty="0">
                <a:latin typeface="SGGW Light"/>
              </a:rPr>
              <a:t>budynek 34 pok.3.96, </a:t>
            </a:r>
            <a:br>
              <a:rPr lang="pl-PL" sz="3700" dirty="0">
                <a:latin typeface="SGGW Light"/>
              </a:rPr>
            </a:br>
            <a:r>
              <a:rPr lang="pl-PL" sz="3700" dirty="0">
                <a:latin typeface="SGGW Light"/>
              </a:rPr>
              <a:t>tel. 22 593 72 41 </a:t>
            </a:r>
            <a:br>
              <a:rPr lang="pl-PL" sz="3700" dirty="0">
                <a:latin typeface="SGGW Light"/>
              </a:rPr>
            </a:br>
            <a:r>
              <a:rPr lang="pl-PL" sz="3700" dirty="0">
                <a:latin typeface="SGGW Light"/>
              </a:rPr>
              <a:t>bartosz_swiderski@sggw.edu.pl</a:t>
            </a:r>
            <a:br>
              <a:rPr lang="pl-PL" sz="3700" dirty="0">
                <a:latin typeface="SGGW Light"/>
              </a:rPr>
            </a:br>
            <a:br>
              <a:rPr lang="pl-PL" sz="3700" dirty="0">
                <a:latin typeface="SGGW Light"/>
              </a:rPr>
            </a:br>
            <a:r>
              <a:rPr lang="pl-PL" sz="3700" dirty="0">
                <a:latin typeface="SGGW Light"/>
              </a:rPr>
              <a:t>dyżur: w dogodnym terminie po wcześniejszym umówieniu mailowym lub telefonicznym</a:t>
            </a:r>
            <a:br>
              <a:rPr lang="pl-PL" dirty="0">
                <a:latin typeface="SGGW Sans SemiBold" panose="00000A00000000000000" pitchFamily="50" charset="0"/>
              </a:rPr>
            </a:br>
            <a:endParaRPr lang="pl-PL" dirty="0">
              <a:latin typeface="SGGW Sans SemiBold" panose="00000A00000000000000" pitchFamily="50" charset="0"/>
            </a:endParaRPr>
          </a:p>
        </p:txBody>
      </p:sp>
    </p:spTree>
    <p:extLst>
      <p:ext uri="{BB962C8B-B14F-4D97-AF65-F5344CB8AC3E}">
        <p14:creationId xmlns:p14="http://schemas.microsoft.com/office/powerpoint/2010/main" val="1980614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a:extLst>
              <a:ext uri="{FF2B5EF4-FFF2-40B4-BE49-F238E27FC236}">
                <a16:creationId xmlns:a16="http://schemas.microsoft.com/office/drawing/2014/main" id="{44A7648F-F6D5-432B-8D29-7A8D282861EE}"/>
              </a:ext>
            </a:extLst>
          </p:cNvPr>
          <p:cNvSpPr txBox="1"/>
          <p:nvPr/>
        </p:nvSpPr>
        <p:spPr>
          <a:xfrm>
            <a:off x="122548" y="443567"/>
            <a:ext cx="5712643" cy="5324535"/>
          </a:xfrm>
          <a:prstGeom prst="rect">
            <a:avLst/>
          </a:prstGeom>
          <a:noFill/>
        </p:spPr>
        <p:txBody>
          <a:bodyPr wrap="square">
            <a:spAutoFit/>
          </a:bodyPr>
          <a:lstStyle/>
          <a:p>
            <a:pPr algn="ctr"/>
            <a:r>
              <a:rPr lang="pl-PL" sz="3200" b="1">
                <a:latin typeface="+mj-lt"/>
                <a:cs typeface="Segoe UI Semibold" panose="020B0702040204020203" pitchFamily="34" charset="0"/>
              </a:rPr>
              <a:t>Wsparcie SGGW dla osób z niepełnosprawnościami i szczególnymi potrzebami</a:t>
            </a:r>
          </a:p>
          <a:p>
            <a:endParaRPr lang="pl-PL" sz="1400">
              <a:latin typeface="+mj-lt"/>
            </a:endParaRPr>
          </a:p>
          <a:p>
            <a:endParaRPr lang="pl-PL" sz="1400">
              <a:latin typeface="+mj-lt"/>
            </a:endParaRPr>
          </a:p>
          <a:p>
            <a:r>
              <a:rPr lang="pl-PL" sz="2400">
                <a:latin typeface="+mj-lt"/>
              </a:rPr>
              <a:t>Żeby dostać wsparcie ze strony Uczelni nie trzeba mieć orzeczenia o stopniu niepełnosprawności. Wystarczy diagnoza lekarska lub psychologiczna.</a:t>
            </a:r>
          </a:p>
          <a:p>
            <a:endParaRPr lang="pl-PL" sz="2400">
              <a:latin typeface="+mj-lt"/>
            </a:endParaRPr>
          </a:p>
          <a:p>
            <a:r>
              <a:rPr lang="pl-PL" sz="2400">
                <a:latin typeface="+mj-lt"/>
              </a:rPr>
              <a:t>Bez odpowiedniego wsparcia 1 osoba na 5 przedwcześnie kończy naukę.</a:t>
            </a:r>
            <a:endParaRPr lang="pl-PL" sz="2000">
              <a:latin typeface="+mj-lt"/>
            </a:endParaRPr>
          </a:p>
          <a:p>
            <a:pPr lvl="0" algn="just"/>
            <a:endParaRPr lang="pl-PL" sz="2400">
              <a:latin typeface="Century Gothic" panose="020B0502020202020204" pitchFamily="34" charset="0"/>
            </a:endParaRPr>
          </a:p>
          <a:p>
            <a:pPr lvl="0" algn="just"/>
            <a:endParaRPr lang="pl-PL" sz="2400">
              <a:latin typeface="Century Gothic" panose="020B0502020202020204" pitchFamily="34" charset="0"/>
            </a:endParaRPr>
          </a:p>
        </p:txBody>
      </p:sp>
      <p:pic>
        <p:nvPicPr>
          <p:cNvPr id="17" name="Obraz 16">
            <a:extLst>
              <a:ext uri="{FF2B5EF4-FFF2-40B4-BE49-F238E27FC236}">
                <a16:creationId xmlns:a16="http://schemas.microsoft.com/office/drawing/2014/main" id="{41531EB2-95DF-4454-AD45-87F05BBF0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7674" y="0"/>
            <a:ext cx="6654326" cy="5335398"/>
          </a:xfrm>
          <a:prstGeom prst="rect">
            <a:avLst/>
          </a:prstGeom>
        </p:spPr>
      </p:pic>
    </p:spTree>
    <p:extLst>
      <p:ext uri="{BB962C8B-B14F-4D97-AF65-F5344CB8AC3E}">
        <p14:creationId xmlns:p14="http://schemas.microsoft.com/office/powerpoint/2010/main" val="322897154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a16="http://schemas.microsoft.com/office/drawing/2014/main" id="{6AFF329A-FC7B-4700-B24E-27E1C8D013F4}"/>
              </a:ext>
            </a:extLst>
          </p:cNvPr>
          <p:cNvSpPr txBox="1"/>
          <p:nvPr/>
        </p:nvSpPr>
        <p:spPr>
          <a:xfrm>
            <a:off x="1" y="1"/>
            <a:ext cx="12019174" cy="5216813"/>
          </a:xfrm>
          <a:prstGeom prst="rect">
            <a:avLst/>
          </a:prstGeom>
          <a:noFill/>
        </p:spPr>
        <p:txBody>
          <a:bodyPr wrap="square">
            <a:spAutoFit/>
          </a:bodyPr>
          <a:lstStyle/>
          <a:p>
            <a:pPr marL="342900" indent="-342900">
              <a:spcAft>
                <a:spcPts val="1200"/>
              </a:spcAft>
              <a:buFont typeface="Courier New" panose="02070309020205020404" pitchFamily="49" charset="0"/>
              <a:buChar char="o"/>
            </a:pPr>
            <a:r>
              <a:rPr lang="pl-PL" sz="2400" dirty="0">
                <a:latin typeface="+mj-lt"/>
              </a:rPr>
              <a:t>Każda sytuacja jest inna – zachęcamy do przejrzenia                                                                                            </a:t>
            </a:r>
            <a:r>
              <a:rPr lang="pl-PL" sz="2400" b="1" dirty="0">
                <a:effectLst>
                  <a:outerShdw blurRad="38100" dist="38100" dir="2700000" algn="tl">
                    <a:srgbClr val="000000">
                      <a:alpha val="43137"/>
                    </a:srgbClr>
                  </a:outerShdw>
                </a:effectLst>
                <a:latin typeface="+mj-lt"/>
              </a:rPr>
              <a:t>katalogu wsparcia </a:t>
            </a:r>
            <a:r>
              <a:rPr lang="pl-PL" sz="2400" dirty="0">
                <a:latin typeface="+mj-lt"/>
              </a:rPr>
              <a:t>dostępnego na stronie:                                                                 </a:t>
            </a:r>
            <a:r>
              <a:rPr lang="pl-PL" sz="2400" dirty="0">
                <a:latin typeface="+mj-lt"/>
                <a:hlinkClick r:id="rId2"/>
              </a:rPr>
              <a:t>https://www.sggw.edu.pl/katalog-wsparcia/</a:t>
            </a:r>
            <a:r>
              <a:rPr lang="pl-PL" sz="2400" dirty="0">
                <a:latin typeface="+mj-lt"/>
              </a:rPr>
              <a:t>   </a:t>
            </a:r>
          </a:p>
          <a:p>
            <a:pPr>
              <a:spcAft>
                <a:spcPts val="1200"/>
              </a:spcAft>
            </a:pPr>
            <a:endParaRPr lang="pl-PL" sz="300" dirty="0">
              <a:latin typeface="+mj-lt"/>
            </a:endParaRPr>
          </a:p>
          <a:p>
            <a:pPr marL="342900" indent="-342900">
              <a:spcAft>
                <a:spcPts val="1200"/>
              </a:spcAft>
              <a:buFont typeface="Courier New" panose="02070309020205020404" pitchFamily="49" charset="0"/>
              <a:buChar char="o"/>
            </a:pPr>
            <a:r>
              <a:rPr lang="pl-PL" sz="2400" dirty="0">
                <a:latin typeface="+mj-lt"/>
              </a:rPr>
              <a:t>Zawsze staramy się uwzględniać potrzeby i preferencje                                                                                       wynikające z niepełnosprawności/ szczególnych potrzeb.</a:t>
            </a:r>
          </a:p>
          <a:p>
            <a:pPr>
              <a:spcAft>
                <a:spcPts val="1200"/>
              </a:spcAft>
            </a:pPr>
            <a:endParaRPr lang="pl-PL" sz="300" dirty="0">
              <a:latin typeface="+mj-lt"/>
            </a:endParaRPr>
          </a:p>
          <a:p>
            <a:pPr marL="342900" indent="-342900" algn="just">
              <a:spcAft>
                <a:spcPts val="1200"/>
              </a:spcAft>
              <a:buFont typeface="Courier New" panose="02070309020205020404" pitchFamily="49" charset="0"/>
              <a:buChar char="o"/>
            </a:pPr>
            <a:r>
              <a:rPr lang="pl-PL" sz="2400" b="1" dirty="0" err="1">
                <a:effectLst>
                  <a:outerShdw blurRad="38100" dist="38100" dir="2700000" algn="tl">
                    <a:srgbClr val="000000">
                      <a:alpha val="43137"/>
                    </a:srgbClr>
                  </a:outerShdw>
                </a:effectLst>
                <a:latin typeface="+mj-lt"/>
              </a:rPr>
              <a:t>Tutoring</a:t>
            </a:r>
            <a:r>
              <a:rPr lang="pl-PL" sz="2400" b="1" dirty="0">
                <a:effectLst>
                  <a:outerShdw blurRad="38100" dist="38100" dir="2700000" algn="tl">
                    <a:srgbClr val="000000">
                      <a:alpha val="43137"/>
                    </a:srgbClr>
                  </a:outerShdw>
                </a:effectLst>
                <a:latin typeface="+mj-lt"/>
              </a:rPr>
              <a:t> i Mentoring Akademicki. </a:t>
            </a:r>
            <a:r>
              <a:rPr lang="pl-PL" sz="2400" dirty="0">
                <a:latin typeface="+mj-lt"/>
              </a:rPr>
              <a:t>To formy kształcenia zindywidualizowanego. Polegają na umiejscowieniu studenta/doktoranta w centrum uwagi, rozpoznaniu jego potencjału oraz dostosowaniu procesu nauczania do indywidualnych potrzeb, zainteresowań i oczekiwań: </a:t>
            </a:r>
            <a:r>
              <a:rPr lang="pl-PL" sz="2400" dirty="0">
                <a:latin typeface="+mj-lt"/>
                <a:hlinkClick r:id="rId3"/>
              </a:rPr>
              <a:t>https://www.sggw.edu.pl/tutoring-i-mentoring-w-sggw-2/</a:t>
            </a:r>
            <a:r>
              <a:rPr lang="pl-PL" sz="2400" dirty="0">
                <a:latin typeface="+mj-lt"/>
              </a:rPr>
              <a:t> </a:t>
            </a:r>
          </a:p>
          <a:p>
            <a:pPr algn="just">
              <a:spcAft>
                <a:spcPts val="1200"/>
              </a:spcAft>
            </a:pPr>
            <a:endParaRPr lang="pl-PL" sz="300" dirty="0">
              <a:latin typeface="+mj-lt"/>
            </a:endParaRPr>
          </a:p>
          <a:p>
            <a:pPr marL="342900" indent="-342900" algn="just">
              <a:spcAft>
                <a:spcPts val="1200"/>
              </a:spcAft>
              <a:buFont typeface="Courier New" panose="02070309020205020404" pitchFamily="49" charset="0"/>
              <a:buChar char="o"/>
            </a:pPr>
            <a:r>
              <a:rPr lang="pl-PL" sz="2400" dirty="0">
                <a:latin typeface="+mj-lt"/>
              </a:rPr>
              <a:t>Student z orzeczoną niepełnosprawnością może ubiegać się o </a:t>
            </a:r>
            <a:r>
              <a:rPr lang="pl-PL" sz="2400" b="1" dirty="0">
                <a:effectLst>
                  <a:outerShdw blurRad="38100" dist="38100" dir="2700000" algn="tl">
                    <a:srgbClr val="000000">
                      <a:alpha val="43137"/>
                    </a:srgbClr>
                  </a:outerShdw>
                </a:effectLst>
                <a:latin typeface="+mj-lt"/>
              </a:rPr>
              <a:t>stypendium dla studentów niepełnosprawnych </a:t>
            </a:r>
            <a:r>
              <a:rPr lang="pl-PL" sz="2400" dirty="0">
                <a:latin typeface="+mj-lt"/>
              </a:rPr>
              <a:t>– wnioski składamy w  dziekanacie (do 10. dnia każdego miesiąca)</a:t>
            </a:r>
          </a:p>
        </p:txBody>
      </p:sp>
      <p:pic>
        <p:nvPicPr>
          <p:cNvPr id="8" name="Obraz 7">
            <a:extLst>
              <a:ext uri="{FF2B5EF4-FFF2-40B4-BE49-F238E27FC236}">
                <a16:creationId xmlns:a16="http://schemas.microsoft.com/office/drawing/2014/main" id="{34AB1048-868E-4932-A244-BAC30324FCDA}"/>
              </a:ext>
            </a:extLst>
          </p:cNvPr>
          <p:cNvPicPr>
            <a:picLocks noChangeAspect="1"/>
          </p:cNvPicPr>
          <p:nvPr/>
        </p:nvPicPr>
        <p:blipFill rotWithShape="1">
          <a:blip r:embed="rId4">
            <a:extLst>
              <a:ext uri="{28A0092B-C50C-407E-A947-70E740481C1C}">
                <a14:useLocalDpi xmlns:a14="http://schemas.microsoft.com/office/drawing/2010/main" val="0"/>
              </a:ext>
            </a:extLst>
          </a:blip>
          <a:srcRect l="6808" t="27474" r="16612" b="27895"/>
          <a:stretch/>
        </p:blipFill>
        <p:spPr>
          <a:xfrm>
            <a:off x="7202078" y="156382"/>
            <a:ext cx="4989921" cy="1653566"/>
          </a:xfrm>
          <a:prstGeom prst="rect">
            <a:avLst/>
          </a:prstGeom>
        </p:spPr>
      </p:pic>
    </p:spTree>
    <p:extLst>
      <p:ext uri="{BB962C8B-B14F-4D97-AF65-F5344CB8AC3E}">
        <p14:creationId xmlns:p14="http://schemas.microsoft.com/office/powerpoint/2010/main" val="260023445"/>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34D5B54B-1193-4FA0-A57A-D12DDA2F4E8B}"/>
              </a:ext>
            </a:extLst>
          </p:cNvPr>
          <p:cNvPicPr>
            <a:picLocks noChangeAspect="1"/>
          </p:cNvPicPr>
          <p:nvPr/>
        </p:nvPicPr>
        <p:blipFill>
          <a:blip r:embed="rId2"/>
          <a:stretch>
            <a:fillRect/>
          </a:stretch>
        </p:blipFill>
        <p:spPr>
          <a:xfrm>
            <a:off x="4359279" y="140870"/>
            <a:ext cx="4000356" cy="5165748"/>
          </a:xfrm>
          <a:prstGeom prst="rect">
            <a:avLst/>
          </a:prstGeom>
        </p:spPr>
      </p:pic>
    </p:spTree>
    <p:extLst>
      <p:ext uri="{BB962C8B-B14F-4D97-AF65-F5344CB8AC3E}">
        <p14:creationId xmlns:p14="http://schemas.microsoft.com/office/powerpoint/2010/main" val="2467999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a 5" descr="Pytania z wypełnieniem pełnym">
            <a:extLst>
              <a:ext uri="{FF2B5EF4-FFF2-40B4-BE49-F238E27FC236}">
                <a16:creationId xmlns:a16="http://schemas.microsoft.com/office/drawing/2014/main" id="{661C041E-CD81-435F-9A58-DE9653D861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81419" y="49106"/>
            <a:ext cx="2487690" cy="2487690"/>
          </a:xfrm>
          <a:prstGeom prst="rect">
            <a:avLst/>
          </a:prstGeom>
        </p:spPr>
      </p:pic>
      <p:sp>
        <p:nvSpPr>
          <p:cNvPr id="4" name="Tytuł 1">
            <a:extLst>
              <a:ext uri="{FF2B5EF4-FFF2-40B4-BE49-F238E27FC236}">
                <a16:creationId xmlns:a16="http://schemas.microsoft.com/office/drawing/2014/main" id="{B609DD82-BA53-4640-8CAE-A73745F67A46}"/>
              </a:ext>
            </a:extLst>
          </p:cNvPr>
          <p:cNvSpPr>
            <a:spLocks noGrp="1"/>
          </p:cNvSpPr>
          <p:nvPr>
            <p:ph type="title"/>
          </p:nvPr>
        </p:nvSpPr>
        <p:spPr>
          <a:xfrm>
            <a:off x="166577" y="0"/>
            <a:ext cx="10167126" cy="1422060"/>
          </a:xfrm>
        </p:spPr>
        <p:txBody>
          <a:bodyPr>
            <a:noAutofit/>
          </a:bodyPr>
          <a:lstStyle/>
          <a:p>
            <a:pPr algn="ctr"/>
            <a:br>
              <a:rPr lang="pl-PL" sz="2600" b="1">
                <a:solidFill>
                  <a:srgbClr val="1D3F39"/>
                </a:solidFill>
                <a:latin typeface="SGGW Sans SemiBold" panose="00000A00000000000000" pitchFamily="50" charset="0"/>
              </a:rPr>
            </a:br>
            <a:br>
              <a:rPr lang="pl-PL" sz="2800" b="1">
                <a:solidFill>
                  <a:srgbClr val="1D3F39"/>
                </a:solidFill>
                <a:latin typeface="SGGW Light"/>
              </a:rPr>
            </a:br>
            <a:r>
              <a:rPr lang="pl-PL" sz="3200" b="1">
                <a:solidFill>
                  <a:srgbClr val="1D3F39"/>
                </a:solidFill>
              </a:rPr>
              <a:t>KATALOG ALTERNATYWNYCH ROZWIĄZAŃ I FORM WSPARCIA                        SŁUŻĄCYCH ZAPEWNIENIU DOSTĘPNOŚCI W KSZTAŁCENIU </a:t>
            </a:r>
            <a:br>
              <a:rPr lang="pl-PL" sz="3200" b="1">
                <a:solidFill>
                  <a:srgbClr val="1D3F39"/>
                </a:solidFill>
              </a:rPr>
            </a:br>
            <a:r>
              <a:rPr lang="pl-PL" sz="2800" b="1">
                <a:solidFill>
                  <a:srgbClr val="1D3F39"/>
                </a:solidFill>
              </a:rPr>
              <a:t>(Zarządzenie Nr 119 Rektora SGGW z dnia 27 grudnia 2023 r. )</a:t>
            </a:r>
            <a:br>
              <a:rPr lang="pl-PL" sz="2800" b="1">
                <a:solidFill>
                  <a:srgbClr val="1D3F39"/>
                </a:solidFill>
                <a:latin typeface="SGGW Sans Condensed SemiBold" panose="00000A00000000000000" pitchFamily="50" charset="0"/>
              </a:rPr>
            </a:br>
            <a:r>
              <a:rPr lang="pl-PL" sz="2300" b="1">
                <a:solidFill>
                  <a:srgbClr val="1D3F39"/>
                </a:solidFill>
                <a:latin typeface="SGGW Sans SemiBold" panose="00000A00000000000000" pitchFamily="50" charset="0"/>
              </a:rPr>
              <a:t> </a:t>
            </a:r>
          </a:p>
        </p:txBody>
      </p:sp>
      <p:sp>
        <p:nvSpPr>
          <p:cNvPr id="7" name="Symbol zastępczy zawartości 5">
            <a:extLst>
              <a:ext uri="{FF2B5EF4-FFF2-40B4-BE49-F238E27FC236}">
                <a16:creationId xmlns:a16="http://schemas.microsoft.com/office/drawing/2014/main" id="{376717FA-E429-40AE-901A-61E7DF58E27B}"/>
              </a:ext>
            </a:extLst>
          </p:cNvPr>
          <p:cNvSpPr>
            <a:spLocks noGrp="1"/>
          </p:cNvSpPr>
          <p:nvPr>
            <p:ph idx="1"/>
          </p:nvPr>
        </p:nvSpPr>
        <p:spPr>
          <a:xfrm>
            <a:off x="131135" y="1927196"/>
            <a:ext cx="11929730" cy="3508744"/>
          </a:xfrm>
        </p:spPr>
        <p:txBody>
          <a:bodyPr>
            <a:noAutofit/>
          </a:bodyPr>
          <a:lstStyle/>
          <a:p>
            <a:pPr marL="0" indent="0" algn="ctr">
              <a:spcAft>
                <a:spcPts val="1200"/>
              </a:spcAft>
              <a:buNone/>
            </a:pPr>
            <a:endParaRPr lang="pl-PL" sz="1000">
              <a:latin typeface="SGGW Sans Light" panose="00000700000000000000" pitchFamily="50" charset="0"/>
            </a:endParaRPr>
          </a:p>
          <a:p>
            <a:pPr marL="0" indent="0" algn="ctr">
              <a:spcAft>
                <a:spcPts val="1200"/>
              </a:spcAft>
              <a:buNone/>
            </a:pPr>
            <a:r>
              <a:rPr lang="pl-PL" sz="2400">
                <a:latin typeface="+mj-lt"/>
              </a:rPr>
              <a:t>Wybrane dostosowania z katalogu alternatywnych rozwiązań i form wsparcia                                </a:t>
            </a:r>
            <a:r>
              <a:rPr lang="pl-PL" sz="2400" u="sng">
                <a:latin typeface="+mj-lt"/>
              </a:rPr>
              <a:t>podczas zajęć dydaktycznych</a:t>
            </a:r>
            <a:r>
              <a:rPr lang="pl-PL" sz="2400">
                <a:latin typeface="+mj-lt"/>
              </a:rPr>
              <a:t>:</a:t>
            </a:r>
          </a:p>
          <a:p>
            <a:pPr algn="just">
              <a:spcAft>
                <a:spcPts val="1200"/>
              </a:spcAft>
            </a:pPr>
            <a:r>
              <a:rPr lang="pl-PL" sz="2400">
                <a:latin typeface="+mj-lt"/>
              </a:rPr>
              <a:t>możliwość wyznaczenia stałego miejsca na sali;</a:t>
            </a:r>
          </a:p>
          <a:p>
            <a:pPr algn="just">
              <a:spcAft>
                <a:spcPts val="1200"/>
              </a:spcAft>
            </a:pPr>
            <a:r>
              <a:rPr lang="pl-PL" sz="2400">
                <a:latin typeface="+mj-lt"/>
              </a:rPr>
              <a:t>możliwość uczestnictwa w zajęciach dydaktycznych osoby asystującej;</a:t>
            </a:r>
          </a:p>
          <a:p>
            <a:pPr algn="just">
              <a:spcAft>
                <a:spcPts val="1200"/>
              </a:spcAft>
            </a:pPr>
            <a:r>
              <a:rPr lang="pl-PL" sz="2400">
                <a:latin typeface="+mj-lt"/>
              </a:rPr>
              <a:t>zwiększenie limitu nieobecności na zajęciach dydaktycznych.</a:t>
            </a:r>
          </a:p>
        </p:txBody>
      </p:sp>
    </p:spTree>
    <p:extLst>
      <p:ext uri="{BB962C8B-B14F-4D97-AF65-F5344CB8AC3E}">
        <p14:creationId xmlns:p14="http://schemas.microsoft.com/office/powerpoint/2010/main" val="2534614090"/>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a 5" descr="Pytania z wypełnieniem pełnym">
            <a:extLst>
              <a:ext uri="{FF2B5EF4-FFF2-40B4-BE49-F238E27FC236}">
                <a16:creationId xmlns:a16="http://schemas.microsoft.com/office/drawing/2014/main" id="{661C041E-CD81-435F-9A58-DE9653D861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04347" y="105667"/>
            <a:ext cx="2487690" cy="2487690"/>
          </a:xfrm>
          <a:prstGeom prst="rect">
            <a:avLst/>
          </a:prstGeom>
        </p:spPr>
      </p:pic>
      <p:sp>
        <p:nvSpPr>
          <p:cNvPr id="7" name="Symbol zastępczy zawartości 5">
            <a:extLst>
              <a:ext uri="{FF2B5EF4-FFF2-40B4-BE49-F238E27FC236}">
                <a16:creationId xmlns:a16="http://schemas.microsoft.com/office/drawing/2014/main" id="{376717FA-E429-40AE-901A-61E7DF58E27B}"/>
              </a:ext>
            </a:extLst>
          </p:cNvPr>
          <p:cNvSpPr>
            <a:spLocks noGrp="1"/>
          </p:cNvSpPr>
          <p:nvPr>
            <p:ph idx="1"/>
          </p:nvPr>
        </p:nvSpPr>
        <p:spPr>
          <a:xfrm>
            <a:off x="131135" y="-94268"/>
            <a:ext cx="11929730" cy="5530208"/>
          </a:xfrm>
        </p:spPr>
        <p:txBody>
          <a:bodyPr>
            <a:noAutofit/>
          </a:bodyPr>
          <a:lstStyle/>
          <a:p>
            <a:pPr marL="0" indent="0" algn="ctr">
              <a:spcAft>
                <a:spcPts val="1200"/>
              </a:spcAft>
              <a:buNone/>
            </a:pPr>
            <a:endParaRPr lang="pl-PL" sz="1000">
              <a:latin typeface="SGGW Sans Light" panose="00000700000000000000" pitchFamily="50" charset="0"/>
            </a:endParaRPr>
          </a:p>
          <a:p>
            <a:pPr marL="0" indent="0" algn="ctr">
              <a:spcAft>
                <a:spcPts val="1200"/>
              </a:spcAft>
              <a:buNone/>
            </a:pPr>
            <a:r>
              <a:rPr lang="pl-PL" sz="2400" u="sng">
                <a:latin typeface="+mj-lt"/>
              </a:rPr>
              <a:t>podczas zaliczeń i egzaminów</a:t>
            </a:r>
          </a:p>
          <a:p>
            <a:pPr>
              <a:spcAft>
                <a:spcPts val="1200"/>
              </a:spcAft>
            </a:pPr>
            <a:r>
              <a:rPr lang="pl-PL" sz="2400">
                <a:latin typeface="+mj-lt"/>
              </a:rPr>
              <a:t>możliwość uczestnictwa osoby asystującej;</a:t>
            </a:r>
          </a:p>
          <a:p>
            <a:pPr>
              <a:spcAft>
                <a:spcPts val="1200"/>
              </a:spcAft>
            </a:pPr>
            <a:r>
              <a:rPr lang="pl-PL" sz="2400">
                <a:latin typeface="+mj-lt"/>
              </a:rPr>
              <a:t>możliwość zmiany formy zaliczenia lub egzaminu z pisemnej na ustną lub                            odwrotnie;</a:t>
            </a:r>
          </a:p>
          <a:p>
            <a:pPr>
              <a:spcAft>
                <a:spcPts val="1200"/>
              </a:spcAft>
            </a:pPr>
            <a:r>
              <a:rPr lang="pl-PL" sz="2400">
                <a:latin typeface="+mj-lt"/>
              </a:rPr>
              <a:t>możliwość przedłużenia czasu trwania danego zaliczenia lub egzaminu nie więcej jednak niż o 40% czasu;</a:t>
            </a:r>
          </a:p>
          <a:p>
            <a:pPr>
              <a:spcAft>
                <a:spcPts val="1200"/>
              </a:spcAft>
            </a:pPr>
            <a:r>
              <a:rPr lang="pl-PL" sz="2400">
                <a:latin typeface="+mj-lt"/>
              </a:rPr>
              <a:t>możliwość indywidualnego ustalania terminu zaliczenia lub egzaminu;</a:t>
            </a:r>
          </a:p>
          <a:p>
            <a:pPr>
              <a:spcAft>
                <a:spcPts val="1200"/>
              </a:spcAft>
            </a:pPr>
            <a:r>
              <a:rPr lang="pl-PL" sz="2400">
                <a:latin typeface="+mj-lt"/>
              </a:rPr>
              <a:t>możliwości korzystania z krótkich przerw podczas zaliczenia lub egzaminu;</a:t>
            </a:r>
          </a:p>
          <a:p>
            <a:pPr>
              <a:spcAft>
                <a:spcPts val="1200"/>
              </a:spcAft>
            </a:pPr>
            <a:r>
              <a:rPr lang="pl-PL" sz="2400">
                <a:latin typeface="+mj-lt"/>
              </a:rPr>
              <a:t>możliwości podziału zaliczenia lub egzaminu na części w przypadku obszernego materiału.</a:t>
            </a:r>
          </a:p>
        </p:txBody>
      </p:sp>
    </p:spTree>
    <p:extLst>
      <p:ext uri="{BB962C8B-B14F-4D97-AF65-F5344CB8AC3E}">
        <p14:creationId xmlns:p14="http://schemas.microsoft.com/office/powerpoint/2010/main" val="150438162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5">
            <a:extLst>
              <a:ext uri="{FF2B5EF4-FFF2-40B4-BE49-F238E27FC236}">
                <a16:creationId xmlns:a16="http://schemas.microsoft.com/office/drawing/2014/main" id="{23BFBAA2-1BC8-411D-AF8C-02C4FA17A467}"/>
              </a:ext>
            </a:extLst>
          </p:cNvPr>
          <p:cNvSpPr>
            <a:spLocks noGrp="1"/>
          </p:cNvSpPr>
          <p:nvPr>
            <p:ph idx="1"/>
          </p:nvPr>
        </p:nvSpPr>
        <p:spPr>
          <a:xfrm>
            <a:off x="-1" y="0"/>
            <a:ext cx="8614611" cy="5376295"/>
          </a:xfrm>
        </p:spPr>
        <p:txBody>
          <a:bodyPr>
            <a:noAutofit/>
          </a:bodyPr>
          <a:lstStyle/>
          <a:p>
            <a:pPr marL="0" indent="0" algn="just">
              <a:lnSpc>
                <a:spcPct val="100000"/>
              </a:lnSpc>
              <a:spcAft>
                <a:spcPts val="1200"/>
              </a:spcAft>
              <a:buNone/>
            </a:pPr>
            <a:r>
              <a:rPr lang="pl-PL" sz="2100" b="1" dirty="0">
                <a:latin typeface="+mj-lt"/>
              </a:rPr>
              <a:t>Żaden student/ doktorant nie jest tu sam. Warto skorzystać z pomocy:</a:t>
            </a:r>
          </a:p>
          <a:p>
            <a:pPr algn="just">
              <a:lnSpc>
                <a:spcPct val="100000"/>
              </a:lnSpc>
              <a:spcAft>
                <a:spcPts val="1200"/>
              </a:spcAft>
              <a:buSzPct val="150000"/>
              <a:buBlip>
                <a:blip r:embed="rId2">
                  <a:extLst>
                    <a:ext uri="{96DAC541-7B7A-43D3-8B79-37D633B846F1}">
                      <asvg:svgBlip xmlns:asvg="http://schemas.microsoft.com/office/drawing/2016/SVG/main" r:embed="rId3"/>
                    </a:ext>
                  </a:extLst>
                </a:blip>
              </a:buBlip>
            </a:pPr>
            <a:r>
              <a:rPr lang="pl-PL" sz="2100" dirty="0">
                <a:latin typeface="+mj-lt"/>
              </a:rPr>
              <a:t> BOND</a:t>
            </a:r>
          </a:p>
          <a:p>
            <a:pPr algn="just">
              <a:lnSpc>
                <a:spcPct val="100000"/>
              </a:lnSpc>
              <a:spcAft>
                <a:spcPts val="1200"/>
              </a:spcAft>
              <a:buSzPct val="150000"/>
              <a:buBlip>
                <a:blip r:embed="rId2">
                  <a:extLst>
                    <a:ext uri="{96DAC541-7B7A-43D3-8B79-37D633B846F1}">
                      <asvg:svgBlip xmlns:asvg="http://schemas.microsoft.com/office/drawing/2016/SVG/main" r:embed="rId3"/>
                    </a:ext>
                  </a:extLst>
                </a:blip>
              </a:buBlip>
            </a:pPr>
            <a:r>
              <a:rPr lang="pl-PL" sz="2100" dirty="0">
                <a:latin typeface="+mj-lt"/>
              </a:rPr>
              <a:t>Pełnomocnika ds. studentów z niepełnosprawnościami (udzielania porad zarówno nauczycielom akademickim, pracownikom Dziekanatów, jak i samym studentom) – </a:t>
            </a:r>
            <a:r>
              <a:rPr lang="pl-PL" sz="2100" dirty="0">
                <a:latin typeface="+mj-lt"/>
                <a:hlinkClick r:id="rId4"/>
              </a:rPr>
              <a:t>beata_just-brochocka@sggw.edu.pl</a:t>
            </a:r>
            <a:r>
              <a:rPr lang="pl-PL" sz="2100" dirty="0">
                <a:latin typeface="+mj-lt"/>
              </a:rPr>
              <a:t> </a:t>
            </a:r>
          </a:p>
          <a:p>
            <a:pPr algn="just">
              <a:lnSpc>
                <a:spcPct val="100000"/>
              </a:lnSpc>
              <a:spcAft>
                <a:spcPts val="1200"/>
              </a:spcAft>
              <a:buSzPct val="150000"/>
              <a:buBlip>
                <a:blip r:embed="rId2">
                  <a:extLst>
                    <a:ext uri="{96DAC541-7B7A-43D3-8B79-37D633B846F1}">
                      <asvg:svgBlip xmlns:asvg="http://schemas.microsoft.com/office/drawing/2016/SVG/main" r:embed="rId3"/>
                    </a:ext>
                  </a:extLst>
                </a:blip>
              </a:buBlip>
            </a:pPr>
            <a:r>
              <a:rPr lang="pl-PL" sz="2100" dirty="0">
                <a:latin typeface="+mj-lt"/>
              </a:rPr>
              <a:t>Wydziałowych koordynatorów ds. studentów z niepełnosprawnościami. Przedstawiamy koordynatora na Wydziale Zastosowań Informatyki i Matematyki, dr hab. Bartosz Świderski, prof. SGGW, </a:t>
            </a:r>
            <a:r>
              <a:rPr lang="pl-PL" sz="2100" dirty="0">
                <a:latin typeface="+mj-lt"/>
                <a:hlinkClick r:id="rId5"/>
              </a:rPr>
              <a:t>bartosz_swiderski@sggw.edu.pl</a:t>
            </a:r>
            <a:r>
              <a:rPr lang="pl-PL" sz="2100" dirty="0">
                <a:latin typeface="+mj-lt"/>
              </a:rPr>
              <a:t> , </a:t>
            </a:r>
            <a:r>
              <a:rPr lang="de-DE" sz="2100" dirty="0">
                <a:latin typeface="+mj-lt"/>
              </a:rPr>
              <a:t>tel. 22 593 72 41</a:t>
            </a:r>
            <a:endParaRPr lang="pl-PL" sz="2100" dirty="0">
              <a:latin typeface="+mj-lt"/>
            </a:endParaRPr>
          </a:p>
          <a:p>
            <a:pPr algn="just">
              <a:lnSpc>
                <a:spcPct val="100000"/>
              </a:lnSpc>
              <a:spcAft>
                <a:spcPts val="1200"/>
              </a:spcAft>
              <a:buSzPct val="150000"/>
              <a:buBlip>
                <a:blip r:embed="rId2">
                  <a:extLst>
                    <a:ext uri="{96DAC541-7B7A-43D3-8B79-37D633B846F1}">
                      <asvg:svgBlip xmlns:asvg="http://schemas.microsoft.com/office/drawing/2016/SVG/main" r:embed="rId3"/>
                    </a:ext>
                  </a:extLst>
                </a:blip>
              </a:buBlip>
            </a:pPr>
            <a:r>
              <a:rPr lang="pl-PL" sz="2100" dirty="0">
                <a:latin typeface="+mj-lt"/>
              </a:rPr>
              <a:t> NZOZ (bezpłatne i częściowo płatne wsparcie psychologiczne) </a:t>
            </a:r>
          </a:p>
          <a:p>
            <a:pPr algn="just">
              <a:lnSpc>
                <a:spcPct val="100000"/>
              </a:lnSpc>
              <a:spcAft>
                <a:spcPts val="1200"/>
              </a:spcAft>
              <a:buSzPct val="150000"/>
              <a:buBlip>
                <a:blip r:embed="rId2">
                  <a:extLst>
                    <a:ext uri="{96DAC541-7B7A-43D3-8B79-37D633B846F1}">
                      <asvg:svgBlip xmlns:asvg="http://schemas.microsoft.com/office/drawing/2016/SVG/main" r:embed="rId3"/>
                    </a:ext>
                  </a:extLst>
                </a:blip>
              </a:buBlip>
            </a:pPr>
            <a:r>
              <a:rPr lang="pl-PL" sz="2100" dirty="0">
                <a:latin typeface="+mj-lt"/>
              </a:rPr>
              <a:t>Konsultacji psychologicznych dla studentów – dr Katarzyna Bogacka (</a:t>
            </a:r>
            <a:r>
              <a:rPr lang="pl-PL" sz="2100" dirty="0" err="1">
                <a:latin typeface="+mj-lt"/>
              </a:rPr>
              <a:t>INSiP</a:t>
            </a:r>
            <a:r>
              <a:rPr lang="pl-PL" sz="2100" dirty="0">
                <a:latin typeface="+mj-lt"/>
              </a:rPr>
              <a:t>). Zapisy telefoniczne 660 266 413</a:t>
            </a:r>
          </a:p>
          <a:p>
            <a:pPr>
              <a:spcAft>
                <a:spcPts val="1200"/>
              </a:spcAft>
              <a:buFont typeface="Wingdings" panose="05000000000000000000" pitchFamily="2" charset="2"/>
              <a:buChar char="Ø"/>
            </a:pPr>
            <a:endParaRPr lang="pl-PL" sz="2000" dirty="0">
              <a:latin typeface="Century Gothic" panose="020B0502020202020204" pitchFamily="34" charset="0"/>
            </a:endParaRPr>
          </a:p>
          <a:p>
            <a:pPr algn="just">
              <a:spcAft>
                <a:spcPts val="1200"/>
              </a:spcAft>
              <a:buFont typeface="Wingdings" panose="05000000000000000000" pitchFamily="2" charset="2"/>
              <a:buChar char="Ø"/>
            </a:pPr>
            <a:endParaRPr lang="pl-PL" sz="3000" dirty="0"/>
          </a:p>
          <a:p>
            <a:pPr marL="0" indent="0" algn="ctr">
              <a:spcAft>
                <a:spcPts val="1200"/>
              </a:spcAft>
              <a:buNone/>
            </a:pPr>
            <a:r>
              <a:rPr lang="pl-PL" sz="2400" dirty="0"/>
              <a:t> </a:t>
            </a:r>
          </a:p>
        </p:txBody>
      </p:sp>
      <p:pic>
        <p:nvPicPr>
          <p:cNvPr id="5" name="Obraz 4">
            <a:extLst>
              <a:ext uri="{FF2B5EF4-FFF2-40B4-BE49-F238E27FC236}">
                <a16:creationId xmlns:a16="http://schemas.microsoft.com/office/drawing/2014/main" id="{BB839075-F0E5-4688-8D85-DAD3386915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4610" y="0"/>
            <a:ext cx="3577389" cy="5376295"/>
          </a:xfrm>
          <a:prstGeom prst="rect">
            <a:avLst/>
          </a:prstGeom>
        </p:spPr>
      </p:pic>
    </p:spTree>
    <p:extLst>
      <p:ext uri="{BB962C8B-B14F-4D97-AF65-F5344CB8AC3E}">
        <p14:creationId xmlns:p14="http://schemas.microsoft.com/office/powerpoint/2010/main" val="243666170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531545" y="2174874"/>
            <a:ext cx="10937845" cy="1325563"/>
          </a:xfrm>
        </p:spPr>
        <p:txBody>
          <a:bodyPr>
            <a:noAutofit/>
          </a:bodyPr>
          <a:lstStyle/>
          <a:p>
            <a:pPr algn="ctr"/>
            <a:r>
              <a:rPr lang="pl-PL" sz="4000" b="1" dirty="0">
                <a:solidFill>
                  <a:srgbClr val="003228"/>
                </a:solidFill>
                <a:latin typeface="SGGW Sans" pitchFamily="2" charset="0"/>
              </a:rPr>
              <a:t>Student</a:t>
            </a:r>
            <a:r>
              <a:rPr lang="pl-PL" sz="4000" dirty="0">
                <a:solidFill>
                  <a:srgbClr val="003228"/>
                </a:solidFill>
                <a:latin typeface="SGGW Sans" pitchFamily="2" charset="0"/>
              </a:rPr>
              <a:t> </a:t>
            </a:r>
            <a:r>
              <a:rPr lang="pl-PL" sz="4000" b="1" dirty="0" err="1">
                <a:solidFill>
                  <a:srgbClr val="003228"/>
                </a:solidFill>
                <a:latin typeface="SGGW Sans" pitchFamily="2" charset="0"/>
              </a:rPr>
              <a:t>Health</a:t>
            </a:r>
            <a:r>
              <a:rPr lang="pl-PL" sz="4000" dirty="0">
                <a:solidFill>
                  <a:srgbClr val="003228"/>
                </a:solidFill>
                <a:latin typeface="SGGW Sans" pitchFamily="2" charset="0"/>
              </a:rPr>
              <a:t> </a:t>
            </a:r>
            <a:r>
              <a:rPr lang="pl-PL" sz="4000" b="1" dirty="0">
                <a:solidFill>
                  <a:srgbClr val="003228"/>
                </a:solidFill>
                <a:latin typeface="SGGW Sans" pitchFamily="2" charset="0"/>
              </a:rPr>
              <a:t>Service</a:t>
            </a:r>
            <a:br>
              <a:rPr lang="pl-PL" sz="4000" dirty="0">
                <a:solidFill>
                  <a:srgbClr val="003228"/>
                </a:solidFill>
                <a:latin typeface="SGGW Sans" pitchFamily="2" charset="0"/>
              </a:rPr>
            </a:br>
            <a:endParaRPr lang="pl-PL" dirty="0">
              <a:solidFill>
                <a:srgbClr val="003228"/>
              </a:solidFill>
              <a:latin typeface="SGGW Sans" panose="00000800000000000000" pitchFamily="50" charset="0"/>
            </a:endParaRPr>
          </a:p>
        </p:txBody>
      </p:sp>
    </p:spTree>
    <p:extLst>
      <p:ext uri="{BB962C8B-B14F-4D97-AF65-F5344CB8AC3E}">
        <p14:creationId xmlns:p14="http://schemas.microsoft.com/office/powerpoint/2010/main" val="1181639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9"/>
          <p:cNvSpPr txBox="1">
            <a:spLocks noGrp="1"/>
          </p:cNvSpPr>
          <p:nvPr>
            <p:ph type="title"/>
          </p:nvPr>
        </p:nvSpPr>
        <p:spPr>
          <a:xfrm>
            <a:off x="1130251" y="645248"/>
            <a:ext cx="3586800" cy="1623600"/>
          </a:xfrm>
          <a:prstGeom prst="rect">
            <a:avLst/>
          </a:prstGeom>
        </p:spPr>
        <p:txBody>
          <a:bodyPr spcFirstLastPara="1" vert="horz" wrap="square" lIns="121900" tIns="121900" rIns="121900" bIns="121900" rtlCol="0" anchor="t" anchorCtr="0">
            <a:noAutofit/>
          </a:bodyPr>
          <a:lstStyle/>
          <a:p>
            <a:r>
              <a:rPr lang="en" dirty="0"/>
              <a:t>Student Health Center </a:t>
            </a:r>
            <a:endParaRPr dirty="0"/>
          </a:p>
        </p:txBody>
      </p:sp>
      <p:sp>
        <p:nvSpPr>
          <p:cNvPr id="234" name="Google Shape;234;p39"/>
          <p:cNvSpPr/>
          <p:nvPr/>
        </p:nvSpPr>
        <p:spPr>
          <a:xfrm>
            <a:off x="6671300" y="934185"/>
            <a:ext cx="812400" cy="812400"/>
          </a:xfrm>
          <a:prstGeom prst="rect">
            <a:avLst/>
          </a:prstGeom>
          <a:solidFill>
            <a:schemeClr val="accent1"/>
          </a:solidFill>
          <a:ln>
            <a:noFill/>
          </a:ln>
        </p:spPr>
        <p:txBody>
          <a:bodyPr spcFirstLastPara="1" wrap="square" lIns="121900" tIns="121900" rIns="121900" bIns="121900" anchor="ctr" anchorCtr="0">
            <a:noAutofit/>
          </a:bodyPr>
          <a:lstStyle/>
          <a:p>
            <a:endParaRPr sz="2400"/>
          </a:p>
        </p:txBody>
      </p:sp>
      <p:sp>
        <p:nvSpPr>
          <p:cNvPr id="235" name="Google Shape;235;p39"/>
          <p:cNvSpPr/>
          <p:nvPr/>
        </p:nvSpPr>
        <p:spPr>
          <a:xfrm>
            <a:off x="6662551" y="1930615"/>
            <a:ext cx="812400" cy="812400"/>
          </a:xfrm>
          <a:prstGeom prst="rect">
            <a:avLst/>
          </a:prstGeom>
          <a:solidFill>
            <a:schemeClr val="accent1"/>
          </a:solidFill>
          <a:ln>
            <a:noFill/>
          </a:ln>
        </p:spPr>
        <p:txBody>
          <a:bodyPr spcFirstLastPara="1" wrap="square" lIns="121900" tIns="121900" rIns="121900" bIns="121900" anchor="ctr" anchorCtr="0">
            <a:noAutofit/>
          </a:bodyPr>
          <a:lstStyle/>
          <a:p>
            <a:endParaRPr sz="2400"/>
          </a:p>
        </p:txBody>
      </p:sp>
      <p:sp>
        <p:nvSpPr>
          <p:cNvPr id="236" name="Google Shape;236;p39"/>
          <p:cNvSpPr/>
          <p:nvPr/>
        </p:nvSpPr>
        <p:spPr>
          <a:xfrm>
            <a:off x="6671300" y="2994828"/>
            <a:ext cx="812400" cy="812400"/>
          </a:xfrm>
          <a:prstGeom prst="rect">
            <a:avLst/>
          </a:prstGeom>
          <a:solidFill>
            <a:schemeClr val="accent1"/>
          </a:solidFill>
          <a:ln>
            <a:noFill/>
          </a:ln>
        </p:spPr>
        <p:txBody>
          <a:bodyPr spcFirstLastPara="1" wrap="square" lIns="121900" tIns="121900" rIns="121900" bIns="121900" anchor="ctr" anchorCtr="0">
            <a:noAutofit/>
          </a:bodyPr>
          <a:lstStyle/>
          <a:p>
            <a:endParaRPr sz="2400"/>
          </a:p>
        </p:txBody>
      </p:sp>
      <p:sp>
        <p:nvSpPr>
          <p:cNvPr id="237" name="Google Shape;237;p39"/>
          <p:cNvSpPr/>
          <p:nvPr/>
        </p:nvSpPr>
        <p:spPr>
          <a:xfrm>
            <a:off x="6662551" y="4088252"/>
            <a:ext cx="812400" cy="812400"/>
          </a:xfrm>
          <a:prstGeom prst="rect">
            <a:avLst/>
          </a:prstGeom>
          <a:solidFill>
            <a:schemeClr val="accent1"/>
          </a:solidFill>
          <a:ln>
            <a:noFill/>
          </a:ln>
        </p:spPr>
        <p:txBody>
          <a:bodyPr spcFirstLastPara="1" wrap="square" lIns="121900" tIns="121900" rIns="121900" bIns="121900" anchor="ctr" anchorCtr="0">
            <a:noAutofit/>
          </a:bodyPr>
          <a:lstStyle/>
          <a:p>
            <a:endParaRPr sz="2400"/>
          </a:p>
        </p:txBody>
      </p:sp>
      <p:sp>
        <p:nvSpPr>
          <p:cNvPr id="238" name="Google Shape;238;p39"/>
          <p:cNvSpPr txBox="1">
            <a:spLocks noGrp="1"/>
          </p:cNvSpPr>
          <p:nvPr>
            <p:ph type="title" idx="7"/>
          </p:nvPr>
        </p:nvSpPr>
        <p:spPr>
          <a:xfrm>
            <a:off x="6615580" y="2128981"/>
            <a:ext cx="971600" cy="461600"/>
          </a:xfrm>
          <a:prstGeom prst="rect">
            <a:avLst/>
          </a:prstGeom>
        </p:spPr>
        <p:txBody>
          <a:bodyPr spcFirstLastPara="1" vert="horz" wrap="square" lIns="121900" tIns="121900" rIns="121900" bIns="121900" rtlCol="0" anchor="ctr" anchorCtr="0">
            <a:noAutofit/>
          </a:bodyPr>
          <a:lstStyle/>
          <a:p>
            <a:r>
              <a:rPr lang="en" dirty="0">
                <a:solidFill>
                  <a:schemeClr val="lt2"/>
                </a:solidFill>
              </a:rPr>
              <a:t>02</a:t>
            </a:r>
            <a:endParaRPr dirty="0">
              <a:solidFill>
                <a:schemeClr val="lt2"/>
              </a:solidFill>
            </a:endParaRPr>
          </a:p>
        </p:txBody>
      </p:sp>
      <p:sp>
        <p:nvSpPr>
          <p:cNvPr id="239" name="Google Shape;239;p39"/>
          <p:cNvSpPr txBox="1">
            <a:spLocks noGrp="1"/>
          </p:cNvSpPr>
          <p:nvPr>
            <p:ph type="title" idx="2"/>
          </p:nvPr>
        </p:nvSpPr>
        <p:spPr>
          <a:xfrm>
            <a:off x="7765979" y="1930615"/>
            <a:ext cx="3144400" cy="560400"/>
          </a:xfrm>
          <a:prstGeom prst="rect">
            <a:avLst/>
          </a:prstGeom>
        </p:spPr>
        <p:txBody>
          <a:bodyPr spcFirstLastPara="1" vert="horz" wrap="square" lIns="121900" tIns="121900" rIns="121900" bIns="121900" rtlCol="0" anchor="t" anchorCtr="0">
            <a:noAutofit/>
          </a:bodyPr>
          <a:lstStyle/>
          <a:p>
            <a:pPr lvl="0"/>
            <a:r>
              <a:rPr lang="pl-PL" dirty="0"/>
              <a:t>Jak się umówić </a:t>
            </a:r>
            <a:endParaRPr dirty="0"/>
          </a:p>
        </p:txBody>
      </p:sp>
      <p:sp>
        <p:nvSpPr>
          <p:cNvPr id="241" name="Google Shape;241;p39"/>
          <p:cNvSpPr txBox="1">
            <a:spLocks noGrp="1"/>
          </p:cNvSpPr>
          <p:nvPr>
            <p:ph type="title" idx="3"/>
          </p:nvPr>
        </p:nvSpPr>
        <p:spPr>
          <a:xfrm>
            <a:off x="7765979" y="3004653"/>
            <a:ext cx="3144400" cy="560400"/>
          </a:xfrm>
          <a:prstGeom prst="rect">
            <a:avLst/>
          </a:prstGeom>
        </p:spPr>
        <p:txBody>
          <a:bodyPr spcFirstLastPara="1" vert="horz" wrap="square" lIns="121900" tIns="121900" rIns="121900" bIns="121900" rtlCol="0" anchor="t" anchorCtr="0">
            <a:noAutofit/>
          </a:bodyPr>
          <a:lstStyle/>
          <a:p>
            <a:r>
              <a:rPr lang="pl-PL" dirty="0"/>
              <a:t>U</a:t>
            </a:r>
            <a:r>
              <a:rPr lang="en" dirty="0" err="1"/>
              <a:t>sługi</a:t>
            </a:r>
            <a:r>
              <a:rPr lang="en" dirty="0"/>
              <a:t> </a:t>
            </a:r>
            <a:r>
              <a:rPr lang="en" dirty="0" err="1"/>
              <a:t>oferowane</a:t>
            </a:r>
            <a:r>
              <a:rPr lang="en" dirty="0"/>
              <a:t> </a:t>
            </a:r>
            <a:endParaRPr dirty="0"/>
          </a:p>
        </p:txBody>
      </p:sp>
      <p:sp>
        <p:nvSpPr>
          <p:cNvPr id="243" name="Google Shape;243;p39"/>
          <p:cNvSpPr txBox="1">
            <a:spLocks noGrp="1"/>
          </p:cNvSpPr>
          <p:nvPr>
            <p:ph type="title" idx="5"/>
          </p:nvPr>
        </p:nvSpPr>
        <p:spPr>
          <a:xfrm>
            <a:off x="7777600" y="4088252"/>
            <a:ext cx="3144400" cy="560400"/>
          </a:xfrm>
          <a:prstGeom prst="rect">
            <a:avLst/>
          </a:prstGeom>
        </p:spPr>
        <p:txBody>
          <a:bodyPr spcFirstLastPara="1" vert="horz" wrap="square" lIns="121900" tIns="121900" rIns="121900" bIns="121900" rtlCol="0" anchor="t" anchorCtr="0">
            <a:noAutofit/>
          </a:bodyPr>
          <a:lstStyle/>
          <a:p>
            <a:r>
              <a:rPr lang="en" dirty="0" err="1"/>
              <a:t>Pytania</a:t>
            </a:r>
            <a:r>
              <a:rPr lang="en" dirty="0"/>
              <a:t>  </a:t>
            </a:r>
            <a:endParaRPr dirty="0"/>
          </a:p>
        </p:txBody>
      </p:sp>
      <p:sp>
        <p:nvSpPr>
          <p:cNvPr id="245" name="Google Shape;245;p39"/>
          <p:cNvSpPr txBox="1">
            <a:spLocks noGrp="1"/>
          </p:cNvSpPr>
          <p:nvPr>
            <p:ph type="title" idx="8"/>
          </p:nvPr>
        </p:nvSpPr>
        <p:spPr>
          <a:xfrm>
            <a:off x="6582951" y="3133906"/>
            <a:ext cx="971600" cy="461600"/>
          </a:xfrm>
          <a:prstGeom prst="rect">
            <a:avLst/>
          </a:prstGeom>
        </p:spPr>
        <p:txBody>
          <a:bodyPr spcFirstLastPara="1" vert="horz" wrap="square" lIns="121900" tIns="121900" rIns="121900" bIns="121900" rtlCol="0" anchor="ctr" anchorCtr="0">
            <a:noAutofit/>
          </a:bodyPr>
          <a:lstStyle/>
          <a:p>
            <a:r>
              <a:rPr lang="en" dirty="0">
                <a:solidFill>
                  <a:schemeClr val="lt2"/>
                </a:solidFill>
              </a:rPr>
              <a:t>03</a:t>
            </a:r>
            <a:endParaRPr dirty="0">
              <a:solidFill>
                <a:schemeClr val="lt2"/>
              </a:solidFill>
            </a:endParaRPr>
          </a:p>
        </p:txBody>
      </p:sp>
      <p:sp>
        <p:nvSpPr>
          <p:cNvPr id="246" name="Google Shape;246;p39"/>
          <p:cNvSpPr txBox="1">
            <a:spLocks noGrp="1"/>
          </p:cNvSpPr>
          <p:nvPr>
            <p:ph type="title" idx="9"/>
          </p:nvPr>
        </p:nvSpPr>
        <p:spPr>
          <a:xfrm>
            <a:off x="6615580" y="4299974"/>
            <a:ext cx="971600" cy="461600"/>
          </a:xfrm>
          <a:prstGeom prst="rect">
            <a:avLst/>
          </a:prstGeom>
        </p:spPr>
        <p:txBody>
          <a:bodyPr spcFirstLastPara="1" vert="horz" wrap="square" lIns="121900" tIns="121900" rIns="121900" bIns="121900" rtlCol="0" anchor="ctr" anchorCtr="0">
            <a:noAutofit/>
          </a:bodyPr>
          <a:lstStyle/>
          <a:p>
            <a:r>
              <a:rPr lang="en" dirty="0">
                <a:solidFill>
                  <a:schemeClr val="lt2"/>
                </a:solidFill>
              </a:rPr>
              <a:t>04</a:t>
            </a:r>
            <a:endParaRPr dirty="0">
              <a:solidFill>
                <a:schemeClr val="lt2"/>
              </a:solidFill>
            </a:endParaRPr>
          </a:p>
        </p:txBody>
      </p:sp>
      <p:sp>
        <p:nvSpPr>
          <p:cNvPr id="247" name="Google Shape;247;p39"/>
          <p:cNvSpPr txBox="1">
            <a:spLocks noGrp="1"/>
          </p:cNvSpPr>
          <p:nvPr>
            <p:ph type="title" idx="13"/>
          </p:nvPr>
        </p:nvSpPr>
        <p:spPr>
          <a:xfrm>
            <a:off x="7765979" y="803007"/>
            <a:ext cx="3144400" cy="560400"/>
          </a:xfrm>
          <a:prstGeom prst="rect">
            <a:avLst/>
          </a:prstGeom>
        </p:spPr>
        <p:txBody>
          <a:bodyPr spcFirstLastPara="1" vert="horz" wrap="square" lIns="121900" tIns="121900" rIns="121900" bIns="121900" rtlCol="0" anchor="t" anchorCtr="0">
            <a:noAutofit/>
          </a:bodyPr>
          <a:lstStyle/>
          <a:p>
            <a:r>
              <a:rPr lang="en" dirty="0" err="1"/>
              <a:t>Przychodnia</a:t>
            </a:r>
            <a:endParaRPr dirty="0"/>
          </a:p>
        </p:txBody>
      </p:sp>
      <p:sp>
        <p:nvSpPr>
          <p:cNvPr id="249" name="Google Shape;249;p39"/>
          <p:cNvSpPr txBox="1">
            <a:spLocks noGrp="1"/>
          </p:cNvSpPr>
          <p:nvPr>
            <p:ph type="title" idx="15"/>
          </p:nvPr>
        </p:nvSpPr>
        <p:spPr>
          <a:xfrm>
            <a:off x="6591479" y="1113492"/>
            <a:ext cx="971600" cy="461600"/>
          </a:xfrm>
          <a:prstGeom prst="rect">
            <a:avLst/>
          </a:prstGeom>
        </p:spPr>
        <p:txBody>
          <a:bodyPr spcFirstLastPara="1" vert="horz" wrap="square" lIns="121900" tIns="121900" rIns="121900" bIns="121900" rtlCol="0" anchor="ctr" anchorCtr="0">
            <a:noAutofit/>
          </a:bodyPr>
          <a:lstStyle/>
          <a:p>
            <a:r>
              <a:rPr lang="en">
                <a:solidFill>
                  <a:schemeClr val="lt2"/>
                </a:solidFill>
              </a:rPr>
              <a:t>01</a:t>
            </a:r>
            <a:endParaRPr>
              <a:solidFill>
                <a:schemeClr val="lt2"/>
              </a:solidFill>
            </a:endParaRPr>
          </a:p>
        </p:txBody>
      </p:sp>
      <p:pic>
        <p:nvPicPr>
          <p:cNvPr id="251" name="Google Shape;251;p39"/>
          <p:cNvPicPr preferRelativeResize="0"/>
          <p:nvPr/>
        </p:nvPicPr>
        <p:blipFill rotWithShape="1">
          <a:blip r:embed="rId3">
            <a:alphaModFix/>
          </a:blip>
          <a:srcRect l="3889" t="2267" r="20741"/>
          <a:stretch/>
        </p:blipFill>
        <p:spPr>
          <a:xfrm>
            <a:off x="1246364" y="3143267"/>
            <a:ext cx="2500616" cy="2099569"/>
          </a:xfrm>
          <a:prstGeom prst="rect">
            <a:avLst/>
          </a:prstGeom>
          <a:noFill/>
          <a:ln>
            <a:noFill/>
          </a:ln>
        </p:spPr>
      </p:pic>
      <p:sp>
        <p:nvSpPr>
          <p:cNvPr id="252" name="Google Shape;252;p39"/>
          <p:cNvSpPr/>
          <p:nvPr/>
        </p:nvSpPr>
        <p:spPr>
          <a:xfrm>
            <a:off x="1067100" y="3255119"/>
            <a:ext cx="2644454" cy="1875866"/>
          </a:xfrm>
          <a:prstGeom prst="rect">
            <a:avLst/>
          </a:prstGeom>
          <a:solidFill>
            <a:srgbClr val="666666">
              <a:alpha val="22320"/>
            </a:srgbClr>
          </a:solidFill>
          <a:ln>
            <a:noFill/>
          </a:ln>
        </p:spPr>
        <p:txBody>
          <a:bodyPr spcFirstLastPara="1" wrap="square" lIns="121900" tIns="60933" rIns="121900" bIns="60933" anchor="ctr" anchorCtr="0">
            <a:noAutofit/>
          </a:bodyPr>
          <a:lstStyle/>
          <a:p>
            <a:pPr algn="ctr"/>
            <a:endParaRPr sz="1867">
              <a:solidFill>
                <a:srgbClr val="FFFFFF"/>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2"/>
          <p:cNvSpPr txBox="1">
            <a:spLocks noGrp="1"/>
          </p:cNvSpPr>
          <p:nvPr>
            <p:ph type="title"/>
          </p:nvPr>
        </p:nvSpPr>
        <p:spPr>
          <a:xfrm>
            <a:off x="1127600" y="183253"/>
            <a:ext cx="9936800" cy="763600"/>
          </a:xfrm>
          <a:prstGeom prst="rect">
            <a:avLst/>
          </a:prstGeom>
        </p:spPr>
        <p:txBody>
          <a:bodyPr spcFirstLastPara="1" vert="horz" wrap="square" lIns="121900" tIns="121900" rIns="121900" bIns="121900" rtlCol="0" anchor="t" anchorCtr="0">
            <a:noAutofit/>
          </a:bodyPr>
          <a:lstStyle/>
          <a:p>
            <a:r>
              <a:rPr lang="en" dirty="0" err="1"/>
              <a:t>Gdzie</a:t>
            </a:r>
            <a:r>
              <a:rPr lang="en" dirty="0"/>
              <a:t> </a:t>
            </a:r>
            <a:r>
              <a:rPr lang="en" dirty="0" err="1"/>
              <a:t>jesteśmy</a:t>
            </a:r>
            <a:endParaRPr dirty="0"/>
          </a:p>
        </p:txBody>
      </p:sp>
      <p:pic>
        <p:nvPicPr>
          <p:cNvPr id="1028" name="Picture 4" descr="Zobacz mapę kampusu SGGW">
            <a:extLst>
              <a:ext uri="{FF2B5EF4-FFF2-40B4-BE49-F238E27FC236}">
                <a16:creationId xmlns:a16="http://schemas.microsoft.com/office/drawing/2014/main" id="{A88BD185-2CEB-C445-B783-8DEBD4EF2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42994"/>
            <a:ext cx="6657654" cy="4647879"/>
          </a:xfrm>
          <a:prstGeom prst="rect">
            <a:avLst/>
          </a:prstGeom>
          <a:noFill/>
          <a:extLst>
            <a:ext uri="{909E8E84-426E-40DD-AFC4-6F175D3DCCD1}">
              <a14:hiddenFill xmlns:a14="http://schemas.microsoft.com/office/drawing/2010/main">
                <a:solidFill>
                  <a:srgbClr val="FFFFFF"/>
                </a:solidFill>
              </a14:hiddenFill>
            </a:ext>
          </a:extLst>
        </p:spPr>
      </p:pic>
      <p:pic>
        <p:nvPicPr>
          <p:cNvPr id="7" name="Obraz 6" descr="Obraz zawierający mapa&#10;&#10;Opis wygenerowany automatycznie">
            <a:extLst>
              <a:ext uri="{FF2B5EF4-FFF2-40B4-BE49-F238E27FC236}">
                <a16:creationId xmlns:a16="http://schemas.microsoft.com/office/drawing/2014/main" id="{217F0D60-F1EC-264B-84D6-7B502BBBCE75}"/>
              </a:ext>
            </a:extLst>
          </p:cNvPr>
          <p:cNvPicPr>
            <a:picLocks noChangeAspect="1"/>
          </p:cNvPicPr>
          <p:nvPr/>
        </p:nvPicPr>
        <p:blipFill>
          <a:blip r:embed="rId4"/>
          <a:stretch>
            <a:fillRect/>
          </a:stretch>
        </p:blipFill>
        <p:spPr>
          <a:xfrm>
            <a:off x="4643595" y="2729690"/>
            <a:ext cx="4930196" cy="3350967"/>
          </a:xfrm>
          <a:prstGeom prst="rect">
            <a:avLst/>
          </a:prstGeom>
        </p:spPr>
      </p:pic>
      <p:sp>
        <p:nvSpPr>
          <p:cNvPr id="10" name="Strzałka w prawo 9">
            <a:extLst>
              <a:ext uri="{FF2B5EF4-FFF2-40B4-BE49-F238E27FC236}">
                <a16:creationId xmlns:a16="http://schemas.microsoft.com/office/drawing/2014/main" id="{97C3E407-359F-F54A-AE74-FB4617CBDEA8}"/>
              </a:ext>
            </a:extLst>
          </p:cNvPr>
          <p:cNvSpPr/>
          <p:nvPr/>
        </p:nvSpPr>
        <p:spPr>
          <a:xfrm>
            <a:off x="3312542" y="5204149"/>
            <a:ext cx="2662105" cy="167780"/>
          </a:xfrm>
          <a:prstGeom prst="rightArrow">
            <a:avLst>
              <a:gd name="adj1" fmla="val 8333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2400" dirty="0"/>
          </a:p>
        </p:txBody>
      </p:sp>
    </p:spTree>
    <p:extLst>
      <p:ext uri="{BB962C8B-B14F-4D97-AF65-F5344CB8AC3E}">
        <p14:creationId xmlns:p14="http://schemas.microsoft.com/office/powerpoint/2010/main" val="125906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mph" presetSubtype="0" fill="hold" nodeType="clickEffect">
                                  <p:stCondLst>
                                    <p:cond delay="0"/>
                                  </p:stCondLst>
                                  <p:childTnLst>
                                    <p:animScale>
                                      <p:cBhvr>
                                        <p:cTn id="1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1"/>
          <p:cNvSpPr txBox="1">
            <a:spLocks noGrp="1"/>
          </p:cNvSpPr>
          <p:nvPr>
            <p:ph type="title"/>
          </p:nvPr>
        </p:nvSpPr>
        <p:spPr>
          <a:xfrm>
            <a:off x="1136187" y="237419"/>
            <a:ext cx="4164501" cy="1242060"/>
          </a:xfrm>
          <a:prstGeom prst="rect">
            <a:avLst/>
          </a:prstGeom>
        </p:spPr>
        <p:txBody>
          <a:bodyPr spcFirstLastPara="1" vert="horz" wrap="square" lIns="121900" tIns="121900" rIns="121900" bIns="121900" rtlCol="0" anchor="ctr" anchorCtr="0">
            <a:noAutofit/>
          </a:bodyPr>
          <a:lstStyle/>
          <a:p>
            <a:r>
              <a:rPr lang="en" sz="3733" dirty="0"/>
              <a:t>Jak się umówi</a:t>
            </a:r>
            <a:r>
              <a:rPr lang="pl-PL" sz="3733" dirty="0"/>
              <a:t>ć</a:t>
            </a:r>
            <a:r>
              <a:rPr lang="en" sz="3733" dirty="0"/>
              <a:t>  </a:t>
            </a:r>
            <a:endParaRPr sz="3733" dirty="0"/>
          </a:p>
        </p:txBody>
      </p:sp>
      <p:sp>
        <p:nvSpPr>
          <p:cNvPr id="269" name="Google Shape;269;p41"/>
          <p:cNvSpPr/>
          <p:nvPr/>
        </p:nvSpPr>
        <p:spPr>
          <a:xfrm>
            <a:off x="5478896" y="0"/>
            <a:ext cx="6713104" cy="6858000"/>
          </a:xfrm>
          <a:prstGeom prst="rect">
            <a:avLst/>
          </a:prstGeom>
          <a:solidFill>
            <a:srgbClr val="5BBDFF"/>
          </a:solidFill>
          <a:ln>
            <a:noFill/>
          </a:ln>
        </p:spPr>
        <p:txBody>
          <a:bodyPr spcFirstLastPara="1" wrap="square" lIns="121900" tIns="60933" rIns="121900" bIns="60933" anchor="ctr" anchorCtr="0">
            <a:noAutofit/>
          </a:bodyPr>
          <a:lstStyle/>
          <a:p>
            <a:pPr algn="ctr"/>
            <a:endParaRPr sz="1867">
              <a:solidFill>
                <a:srgbClr val="FFFFFF"/>
              </a:solidFill>
              <a:latin typeface="Arial"/>
              <a:ea typeface="Arial"/>
              <a:cs typeface="Arial"/>
              <a:sym typeface="Arial"/>
            </a:endParaRPr>
          </a:p>
        </p:txBody>
      </p:sp>
      <p:pic>
        <p:nvPicPr>
          <p:cNvPr id="4" name="Obraz 3" descr="Obraz zawierający osoba, stojące, pozujący&#10;&#10;Opis wygenerowany automatycznie">
            <a:extLst>
              <a:ext uri="{FF2B5EF4-FFF2-40B4-BE49-F238E27FC236}">
                <a16:creationId xmlns:a16="http://schemas.microsoft.com/office/drawing/2014/main" id="{9E6EC855-097E-2245-8517-4341D182921C}"/>
              </a:ext>
            </a:extLst>
          </p:cNvPr>
          <p:cNvPicPr>
            <a:picLocks noChangeAspect="1"/>
          </p:cNvPicPr>
          <p:nvPr/>
        </p:nvPicPr>
        <p:blipFill>
          <a:blip r:embed="rId3"/>
          <a:stretch>
            <a:fillRect/>
          </a:stretch>
        </p:blipFill>
        <p:spPr>
          <a:xfrm>
            <a:off x="5478896" y="1"/>
            <a:ext cx="6713104" cy="4885340"/>
          </a:xfrm>
          <a:prstGeom prst="rect">
            <a:avLst/>
          </a:prstGeom>
        </p:spPr>
      </p:pic>
      <p:sp>
        <p:nvSpPr>
          <p:cNvPr id="5" name="Prostokąt 4">
            <a:extLst>
              <a:ext uri="{FF2B5EF4-FFF2-40B4-BE49-F238E27FC236}">
                <a16:creationId xmlns:a16="http://schemas.microsoft.com/office/drawing/2014/main" id="{9D88B1F5-5EB1-DC4C-A120-27E4016B9A75}"/>
              </a:ext>
            </a:extLst>
          </p:cNvPr>
          <p:cNvSpPr/>
          <p:nvPr/>
        </p:nvSpPr>
        <p:spPr>
          <a:xfrm>
            <a:off x="877968" y="1689433"/>
            <a:ext cx="4342709" cy="1200329"/>
          </a:xfrm>
          <a:prstGeom prst="rect">
            <a:avLst/>
          </a:prstGeom>
        </p:spPr>
        <p:txBody>
          <a:bodyPr wrap="square">
            <a:spAutoFit/>
          </a:bodyPr>
          <a:lstStyle/>
          <a:p>
            <a:pPr marL="380990" indent="-380990">
              <a:buFont typeface="Arial" panose="020B0604020202020204" pitchFamily="34" charset="0"/>
              <a:buChar char="•"/>
            </a:pPr>
            <a:r>
              <a:rPr lang="pl-PL" sz="2400" dirty="0"/>
              <a:t>Telefonicznie </a:t>
            </a:r>
            <a:r>
              <a:rPr lang="pl-PL" sz="2400" b="1" dirty="0"/>
              <a:t>22 5931430</a:t>
            </a:r>
          </a:p>
          <a:p>
            <a:pPr marL="380990" indent="-380990">
              <a:buFont typeface="Arial" panose="020B0604020202020204" pitchFamily="34" charset="0"/>
              <a:buChar char="•"/>
            </a:pPr>
            <a:r>
              <a:rPr lang="pl-PL" sz="2400" dirty="0"/>
              <a:t>Osobiście</a:t>
            </a:r>
          </a:p>
          <a:p>
            <a:pPr marL="380990" indent="-380990">
              <a:buFont typeface="Arial" panose="020B0604020202020204" pitchFamily="34" charset="0"/>
              <a:buChar char="•"/>
            </a:pPr>
            <a:r>
              <a:rPr lang="pl-PL" sz="2400" dirty="0"/>
              <a:t>Strona internetowa </a:t>
            </a:r>
          </a:p>
        </p:txBody>
      </p:sp>
    </p:spTree>
    <p:extLst>
      <p:ext uri="{BB962C8B-B14F-4D97-AF65-F5344CB8AC3E}">
        <p14:creationId xmlns:p14="http://schemas.microsoft.com/office/powerpoint/2010/main" val="2903673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1"/>
          <p:cNvSpPr txBox="1">
            <a:spLocks noGrp="1"/>
          </p:cNvSpPr>
          <p:nvPr>
            <p:ph type="title"/>
          </p:nvPr>
        </p:nvSpPr>
        <p:spPr>
          <a:xfrm>
            <a:off x="1136187" y="237419"/>
            <a:ext cx="4164501" cy="1657200"/>
          </a:xfrm>
          <a:prstGeom prst="rect">
            <a:avLst/>
          </a:prstGeom>
        </p:spPr>
        <p:txBody>
          <a:bodyPr spcFirstLastPara="1" vert="horz" wrap="square" lIns="121900" tIns="121900" rIns="121900" bIns="121900" rtlCol="0" anchor="ctr" anchorCtr="0">
            <a:noAutofit/>
          </a:bodyPr>
          <a:lstStyle/>
          <a:p>
            <a:r>
              <a:rPr lang="en" sz="3733" dirty="0" err="1"/>
              <a:t>Godziny</a:t>
            </a:r>
            <a:r>
              <a:rPr lang="en" sz="3733" dirty="0"/>
              <a:t> </a:t>
            </a:r>
            <a:r>
              <a:rPr lang="en" sz="3733" dirty="0" err="1"/>
              <a:t>przyjęć</a:t>
            </a:r>
            <a:endParaRPr sz="3733" dirty="0"/>
          </a:p>
        </p:txBody>
      </p:sp>
      <p:pic>
        <p:nvPicPr>
          <p:cNvPr id="268" name="Google Shape;268;p41"/>
          <p:cNvPicPr preferRelativeResize="0"/>
          <p:nvPr/>
        </p:nvPicPr>
        <p:blipFill rotWithShape="1">
          <a:blip r:embed="rId3">
            <a:alphaModFix/>
          </a:blip>
          <a:srcRect l="30279" r="15794"/>
          <a:stretch/>
        </p:blipFill>
        <p:spPr>
          <a:xfrm>
            <a:off x="6683530" y="0"/>
            <a:ext cx="5544455" cy="6858000"/>
          </a:xfrm>
          <a:prstGeom prst="rect">
            <a:avLst/>
          </a:prstGeom>
          <a:noFill/>
          <a:ln>
            <a:noFill/>
          </a:ln>
        </p:spPr>
      </p:pic>
      <p:sp>
        <p:nvSpPr>
          <p:cNvPr id="269" name="Google Shape;269;p41"/>
          <p:cNvSpPr/>
          <p:nvPr/>
        </p:nvSpPr>
        <p:spPr>
          <a:xfrm>
            <a:off x="6098124" y="0"/>
            <a:ext cx="585355" cy="6858000"/>
          </a:xfrm>
          <a:prstGeom prst="rect">
            <a:avLst/>
          </a:prstGeom>
          <a:solidFill>
            <a:srgbClr val="5BBDFF"/>
          </a:solidFill>
          <a:ln>
            <a:noFill/>
          </a:ln>
        </p:spPr>
        <p:txBody>
          <a:bodyPr spcFirstLastPara="1" wrap="square" lIns="121900" tIns="60933" rIns="121900" bIns="60933" anchor="ctr" anchorCtr="0">
            <a:noAutofit/>
          </a:bodyPr>
          <a:lstStyle/>
          <a:p>
            <a:pPr algn="ctr"/>
            <a:endParaRPr sz="1867">
              <a:solidFill>
                <a:srgbClr val="FFFFFF"/>
              </a:solidFill>
              <a:latin typeface="Arial"/>
              <a:ea typeface="Arial"/>
              <a:cs typeface="Arial"/>
              <a:sym typeface="Arial"/>
            </a:endParaRPr>
          </a:p>
        </p:txBody>
      </p:sp>
      <p:sp>
        <p:nvSpPr>
          <p:cNvPr id="271" name="Google Shape;271;p41"/>
          <p:cNvSpPr/>
          <p:nvPr/>
        </p:nvSpPr>
        <p:spPr>
          <a:xfrm>
            <a:off x="6683533" y="0"/>
            <a:ext cx="5544400" cy="6858000"/>
          </a:xfrm>
          <a:prstGeom prst="rect">
            <a:avLst/>
          </a:prstGeom>
          <a:solidFill>
            <a:srgbClr val="666666">
              <a:alpha val="22320"/>
            </a:srgbClr>
          </a:solidFill>
          <a:ln>
            <a:noFill/>
          </a:ln>
        </p:spPr>
        <p:txBody>
          <a:bodyPr spcFirstLastPara="1" wrap="square" lIns="121900" tIns="60933" rIns="121900" bIns="60933" anchor="ctr" anchorCtr="0">
            <a:noAutofit/>
          </a:bodyPr>
          <a:lstStyle/>
          <a:p>
            <a:pPr algn="ctr"/>
            <a:endParaRPr sz="1867">
              <a:solidFill>
                <a:srgbClr val="FFFFFF"/>
              </a:solidFill>
              <a:latin typeface="Arial"/>
              <a:ea typeface="Arial"/>
              <a:cs typeface="Arial"/>
              <a:sym typeface="Arial"/>
            </a:endParaRPr>
          </a:p>
        </p:txBody>
      </p:sp>
      <p:sp>
        <p:nvSpPr>
          <p:cNvPr id="9" name="pole tekstowe 8">
            <a:extLst>
              <a:ext uri="{FF2B5EF4-FFF2-40B4-BE49-F238E27FC236}">
                <a16:creationId xmlns:a16="http://schemas.microsoft.com/office/drawing/2014/main" id="{57682AED-388E-C44B-8A2C-0B48448B563A}"/>
              </a:ext>
            </a:extLst>
          </p:cNvPr>
          <p:cNvSpPr txBox="1"/>
          <p:nvPr/>
        </p:nvSpPr>
        <p:spPr>
          <a:xfrm>
            <a:off x="535710" y="4765964"/>
            <a:ext cx="4488665" cy="461665"/>
          </a:xfrm>
          <a:prstGeom prst="rect">
            <a:avLst/>
          </a:prstGeom>
          <a:noFill/>
        </p:spPr>
        <p:txBody>
          <a:bodyPr wrap="none" rtlCol="0">
            <a:spAutoFit/>
          </a:bodyPr>
          <a:lstStyle/>
          <a:p>
            <a:r>
              <a:rPr lang="pl-PL" sz="2400" dirty="0"/>
              <a:t>*</a:t>
            </a:r>
            <a:r>
              <a:rPr lang="pl-PL" sz="1600" dirty="0"/>
              <a:t>Zamknięte w weekendy, telefony włączamy o 8.00</a:t>
            </a:r>
          </a:p>
        </p:txBody>
      </p:sp>
      <p:graphicFrame>
        <p:nvGraphicFramePr>
          <p:cNvPr id="2" name="Tabela 1">
            <a:extLst>
              <a:ext uri="{FF2B5EF4-FFF2-40B4-BE49-F238E27FC236}">
                <a16:creationId xmlns:a16="http://schemas.microsoft.com/office/drawing/2014/main" id="{018A3B7F-901E-BB7F-58C4-C00ED1803C43}"/>
              </a:ext>
            </a:extLst>
          </p:cNvPr>
          <p:cNvGraphicFramePr>
            <a:graphicFrameLocks noGrp="1"/>
          </p:cNvGraphicFramePr>
          <p:nvPr>
            <p:extLst>
              <p:ext uri="{D42A27DB-BD31-4B8C-83A1-F6EECF244321}">
                <p14:modId xmlns:p14="http://schemas.microsoft.com/office/powerpoint/2010/main" val="1004007765"/>
              </p:ext>
            </p:extLst>
          </p:nvPr>
        </p:nvGraphicFramePr>
        <p:xfrm>
          <a:off x="535710" y="1630371"/>
          <a:ext cx="4913745" cy="2871345"/>
        </p:xfrm>
        <a:graphic>
          <a:graphicData uri="http://schemas.openxmlformats.org/drawingml/2006/table">
            <a:tbl>
              <a:tblPr/>
              <a:tblGrid>
                <a:gridCol w="2208464">
                  <a:extLst>
                    <a:ext uri="{9D8B030D-6E8A-4147-A177-3AD203B41FA5}">
                      <a16:colId xmlns:a16="http://schemas.microsoft.com/office/drawing/2014/main" val="435536961"/>
                    </a:ext>
                  </a:extLst>
                </a:gridCol>
                <a:gridCol w="2705281">
                  <a:extLst>
                    <a:ext uri="{9D8B030D-6E8A-4147-A177-3AD203B41FA5}">
                      <a16:colId xmlns:a16="http://schemas.microsoft.com/office/drawing/2014/main" val="233632576"/>
                    </a:ext>
                  </a:extLst>
                </a:gridCol>
              </a:tblGrid>
              <a:tr h="574269">
                <a:tc>
                  <a:txBody>
                    <a:bodyPr/>
                    <a:lstStyle/>
                    <a:p>
                      <a:pPr algn="ctr" rtl="0" fontAlgn="ctr">
                        <a:buNone/>
                      </a:pPr>
                      <a:r>
                        <a:rPr lang="pl-PL" sz="1600" u="none" strike="noStrike">
                          <a:effectLst/>
                        </a:rPr>
                        <a:t>Poniedziałek</a:t>
                      </a:r>
                      <a:endParaRPr lang="pl-PL" sz="1600" b="0" i="0" u="none" strike="noStrike">
                        <a:solidFill>
                          <a:srgbClr val="000000"/>
                        </a:solidFill>
                        <a:effectLst/>
                        <a:latin typeface="Arial" panose="020B0604020202020204" pitchFamily="34" charset="0"/>
                      </a:endParaRPr>
                    </a:p>
                  </a:txBody>
                  <a:tcPr marL="12700" marR="12700" marT="12700" marB="0" anchor="ctr"/>
                </a:tc>
                <a:tc>
                  <a:txBody>
                    <a:bodyPr/>
                    <a:lstStyle/>
                    <a:p>
                      <a:pPr algn="ctr" rtl="0" fontAlgn="ctr">
                        <a:buNone/>
                      </a:pPr>
                      <a:r>
                        <a:rPr lang="pl-PL" sz="1600" u="none" strike="noStrike">
                          <a:effectLst/>
                        </a:rPr>
                        <a:t>7.40  -18.00</a:t>
                      </a:r>
                      <a:endParaRPr lang="pl-PL" sz="1600" b="0" i="0" u="none" strike="noStrike">
                        <a:solidFill>
                          <a:srgbClr val="000000"/>
                        </a:solidFill>
                        <a:effectLst/>
                        <a:latin typeface="Arial" panose="020B0604020202020204" pitchFamily="34" charset="0"/>
                      </a:endParaRPr>
                    </a:p>
                  </a:txBody>
                  <a:tcPr marL="12700" marR="12700" marT="12700" marB="0" anchor="ctr"/>
                </a:tc>
                <a:extLst>
                  <a:ext uri="{0D108BD9-81ED-4DB2-BD59-A6C34878D82A}">
                    <a16:rowId xmlns:a16="http://schemas.microsoft.com/office/drawing/2014/main" val="3481689401"/>
                  </a:ext>
                </a:extLst>
              </a:tr>
              <a:tr h="574269">
                <a:tc>
                  <a:txBody>
                    <a:bodyPr/>
                    <a:lstStyle/>
                    <a:p>
                      <a:pPr algn="ctr" rtl="0" fontAlgn="ctr">
                        <a:buNone/>
                      </a:pPr>
                      <a:r>
                        <a:rPr lang="pl-PL" sz="1600" u="none" strike="noStrike">
                          <a:effectLst/>
                        </a:rPr>
                        <a:t>Wtorek</a:t>
                      </a:r>
                      <a:endParaRPr lang="pl-PL" sz="1600" b="0" i="0" u="none" strike="noStrike">
                        <a:solidFill>
                          <a:srgbClr val="000000"/>
                        </a:solidFill>
                        <a:effectLst/>
                        <a:latin typeface="Arial" panose="020B0604020202020204" pitchFamily="34" charset="0"/>
                      </a:endParaRPr>
                    </a:p>
                  </a:txBody>
                  <a:tcPr marL="12700" marR="12700" marT="12700" marB="0" anchor="ctr"/>
                </a:tc>
                <a:tc>
                  <a:txBody>
                    <a:bodyPr/>
                    <a:lstStyle/>
                    <a:p>
                      <a:pPr algn="ctr" rtl="0" fontAlgn="ctr">
                        <a:buNone/>
                      </a:pPr>
                      <a:r>
                        <a:rPr lang="pl-PL" sz="1600" u="none" strike="noStrike">
                          <a:effectLst/>
                        </a:rPr>
                        <a:t>7.40  -18.00</a:t>
                      </a:r>
                      <a:endParaRPr lang="pl-PL" sz="1600" b="0" i="0" u="none" strike="noStrike">
                        <a:solidFill>
                          <a:srgbClr val="000000"/>
                        </a:solidFill>
                        <a:effectLst/>
                        <a:latin typeface="Arial" panose="020B0604020202020204" pitchFamily="34" charset="0"/>
                      </a:endParaRPr>
                    </a:p>
                  </a:txBody>
                  <a:tcPr marL="12700" marR="12700" marT="12700" marB="0" anchor="ctr"/>
                </a:tc>
                <a:extLst>
                  <a:ext uri="{0D108BD9-81ED-4DB2-BD59-A6C34878D82A}">
                    <a16:rowId xmlns:a16="http://schemas.microsoft.com/office/drawing/2014/main" val="1311629348"/>
                  </a:ext>
                </a:extLst>
              </a:tr>
              <a:tr h="574269">
                <a:tc>
                  <a:txBody>
                    <a:bodyPr/>
                    <a:lstStyle/>
                    <a:p>
                      <a:pPr algn="ctr" rtl="0" fontAlgn="ctr">
                        <a:buNone/>
                      </a:pPr>
                      <a:r>
                        <a:rPr lang="pl-PL" sz="1600" u="none" strike="noStrike">
                          <a:effectLst/>
                        </a:rPr>
                        <a:t>Środa</a:t>
                      </a:r>
                      <a:endParaRPr lang="pl-PL" sz="1600" b="0" i="0" u="none" strike="noStrike">
                        <a:solidFill>
                          <a:srgbClr val="000000"/>
                        </a:solidFill>
                        <a:effectLst/>
                        <a:latin typeface="Arial" panose="020B0604020202020204" pitchFamily="34" charset="0"/>
                      </a:endParaRPr>
                    </a:p>
                  </a:txBody>
                  <a:tcPr marL="12700" marR="12700" marT="12700" marB="0" anchor="ctr"/>
                </a:tc>
                <a:tc>
                  <a:txBody>
                    <a:bodyPr/>
                    <a:lstStyle/>
                    <a:p>
                      <a:pPr algn="ctr" rtl="0" fontAlgn="ctr">
                        <a:buNone/>
                      </a:pPr>
                      <a:r>
                        <a:rPr lang="pl-PL" sz="1600" u="none" strike="noStrike">
                          <a:effectLst/>
                        </a:rPr>
                        <a:t>7.40  -18.00</a:t>
                      </a:r>
                      <a:endParaRPr lang="pl-PL" sz="1600" b="0" i="0" u="none" strike="noStrike">
                        <a:solidFill>
                          <a:srgbClr val="000000"/>
                        </a:solidFill>
                        <a:effectLst/>
                        <a:latin typeface="Arial" panose="020B0604020202020204" pitchFamily="34" charset="0"/>
                      </a:endParaRPr>
                    </a:p>
                  </a:txBody>
                  <a:tcPr marL="12700" marR="12700" marT="12700" marB="0" anchor="ctr"/>
                </a:tc>
                <a:extLst>
                  <a:ext uri="{0D108BD9-81ED-4DB2-BD59-A6C34878D82A}">
                    <a16:rowId xmlns:a16="http://schemas.microsoft.com/office/drawing/2014/main" val="1182631271"/>
                  </a:ext>
                </a:extLst>
              </a:tr>
              <a:tr h="574269">
                <a:tc>
                  <a:txBody>
                    <a:bodyPr/>
                    <a:lstStyle/>
                    <a:p>
                      <a:pPr algn="ctr" rtl="0" fontAlgn="ctr">
                        <a:buNone/>
                      </a:pPr>
                      <a:r>
                        <a:rPr lang="pl-PL" sz="1600" u="none" strike="noStrike">
                          <a:effectLst/>
                        </a:rPr>
                        <a:t>Czwartek</a:t>
                      </a:r>
                      <a:endParaRPr lang="pl-PL" sz="1600" b="0" i="0" u="none" strike="noStrike">
                        <a:solidFill>
                          <a:srgbClr val="000000"/>
                        </a:solidFill>
                        <a:effectLst/>
                        <a:latin typeface="Arial" panose="020B0604020202020204" pitchFamily="34" charset="0"/>
                      </a:endParaRPr>
                    </a:p>
                  </a:txBody>
                  <a:tcPr marL="12700" marR="12700" marT="12700" marB="0" anchor="ctr"/>
                </a:tc>
                <a:tc>
                  <a:txBody>
                    <a:bodyPr/>
                    <a:lstStyle/>
                    <a:p>
                      <a:pPr algn="ctr" rtl="0" fontAlgn="ctr">
                        <a:buNone/>
                      </a:pPr>
                      <a:r>
                        <a:rPr lang="pl-PL" sz="1600" u="none" strike="noStrike">
                          <a:effectLst/>
                        </a:rPr>
                        <a:t>7.40  -18.00</a:t>
                      </a:r>
                      <a:endParaRPr lang="pl-PL" sz="1600" b="0" i="0" u="none" strike="noStrike">
                        <a:solidFill>
                          <a:srgbClr val="000000"/>
                        </a:solidFill>
                        <a:effectLst/>
                        <a:latin typeface="Arial" panose="020B0604020202020204" pitchFamily="34" charset="0"/>
                      </a:endParaRPr>
                    </a:p>
                  </a:txBody>
                  <a:tcPr marL="12700" marR="12700" marT="12700" marB="0" anchor="ctr"/>
                </a:tc>
                <a:extLst>
                  <a:ext uri="{0D108BD9-81ED-4DB2-BD59-A6C34878D82A}">
                    <a16:rowId xmlns:a16="http://schemas.microsoft.com/office/drawing/2014/main" val="1402019232"/>
                  </a:ext>
                </a:extLst>
              </a:tr>
              <a:tr h="574269">
                <a:tc>
                  <a:txBody>
                    <a:bodyPr/>
                    <a:lstStyle/>
                    <a:p>
                      <a:pPr algn="ctr" rtl="0" fontAlgn="ctr">
                        <a:buNone/>
                      </a:pPr>
                      <a:r>
                        <a:rPr lang="pl-PL" sz="1600" u="none" strike="noStrike">
                          <a:effectLst/>
                        </a:rPr>
                        <a:t>Piątek</a:t>
                      </a:r>
                      <a:endParaRPr lang="pl-PL" sz="1600" b="0" i="0" u="none" strike="noStrike">
                        <a:solidFill>
                          <a:srgbClr val="000000"/>
                        </a:solidFill>
                        <a:effectLst/>
                        <a:latin typeface="Arial" panose="020B0604020202020204" pitchFamily="34" charset="0"/>
                      </a:endParaRPr>
                    </a:p>
                  </a:txBody>
                  <a:tcPr marL="12700" marR="12700" marT="12700" marB="0" anchor="ctr"/>
                </a:tc>
                <a:tc>
                  <a:txBody>
                    <a:bodyPr/>
                    <a:lstStyle/>
                    <a:p>
                      <a:pPr algn="ctr" rtl="0" fontAlgn="ctr">
                        <a:buNone/>
                      </a:pPr>
                      <a:r>
                        <a:rPr lang="pl-PL" sz="1600" u="none" strike="noStrike" dirty="0">
                          <a:effectLst/>
                        </a:rPr>
                        <a:t>7.40  -18.00</a:t>
                      </a:r>
                      <a:endParaRPr lang="pl-PL" sz="1600" b="0" i="0" u="none" strike="noStrike" dirty="0">
                        <a:solidFill>
                          <a:srgbClr val="000000"/>
                        </a:solidFill>
                        <a:effectLst/>
                        <a:latin typeface="Arial" panose="020B0604020202020204" pitchFamily="34" charset="0"/>
                      </a:endParaRPr>
                    </a:p>
                  </a:txBody>
                  <a:tcPr marL="12700" marR="12700" marT="12700" marB="0" anchor="ctr"/>
                </a:tc>
                <a:extLst>
                  <a:ext uri="{0D108BD9-81ED-4DB2-BD59-A6C34878D82A}">
                    <a16:rowId xmlns:a16="http://schemas.microsoft.com/office/drawing/2014/main" val="1603353544"/>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1"/>
          <p:cNvSpPr txBox="1">
            <a:spLocks noGrp="1"/>
          </p:cNvSpPr>
          <p:nvPr>
            <p:ph type="title"/>
          </p:nvPr>
        </p:nvSpPr>
        <p:spPr>
          <a:xfrm>
            <a:off x="1056176" y="0"/>
            <a:ext cx="4164501" cy="1273637"/>
          </a:xfrm>
          <a:prstGeom prst="rect">
            <a:avLst/>
          </a:prstGeom>
        </p:spPr>
        <p:txBody>
          <a:bodyPr spcFirstLastPara="1" vert="horz" wrap="square" lIns="121900" tIns="121900" rIns="121900" bIns="121900" rtlCol="0" anchor="ctr" anchorCtr="0">
            <a:noAutofit/>
          </a:bodyPr>
          <a:lstStyle/>
          <a:p>
            <a:r>
              <a:rPr lang="pl-PL" sz="3733" dirty="0"/>
              <a:t>Oferowane usługi</a:t>
            </a:r>
            <a:endParaRPr sz="3733" dirty="0"/>
          </a:p>
        </p:txBody>
      </p:sp>
      <p:sp>
        <p:nvSpPr>
          <p:cNvPr id="5" name="Prostokąt 4">
            <a:extLst>
              <a:ext uri="{FF2B5EF4-FFF2-40B4-BE49-F238E27FC236}">
                <a16:creationId xmlns:a16="http://schemas.microsoft.com/office/drawing/2014/main" id="{9D88B1F5-5EB1-DC4C-A120-27E4016B9A75}"/>
              </a:ext>
            </a:extLst>
          </p:cNvPr>
          <p:cNvSpPr/>
          <p:nvPr/>
        </p:nvSpPr>
        <p:spPr>
          <a:xfrm>
            <a:off x="63333" y="871610"/>
            <a:ext cx="7745027" cy="4524315"/>
          </a:xfrm>
          <a:prstGeom prst="rect">
            <a:avLst/>
          </a:prstGeom>
        </p:spPr>
        <p:txBody>
          <a:bodyPr wrap="square">
            <a:spAutoFit/>
          </a:bodyPr>
          <a:lstStyle/>
          <a:p>
            <a:pPr marL="380990" indent="-380990" fontAlgn="base">
              <a:buFont typeface="Arial" panose="020B0604020202020204" pitchFamily="34" charset="0"/>
              <a:buChar char="•"/>
            </a:pPr>
            <a:r>
              <a:rPr lang="en-US" sz="2400" dirty="0" err="1"/>
              <a:t>Wizyty</a:t>
            </a:r>
            <a:r>
              <a:rPr lang="en-US" sz="2400" dirty="0"/>
              <a:t> u </a:t>
            </a:r>
            <a:r>
              <a:rPr lang="en-US" sz="2400" dirty="0" err="1"/>
              <a:t>lekarza</a:t>
            </a:r>
            <a:r>
              <a:rPr lang="en-US" sz="2400" dirty="0"/>
              <a:t>, </a:t>
            </a:r>
            <a:r>
              <a:rPr lang="en-US" sz="2400" dirty="0" err="1"/>
              <a:t>pielęgniarki</a:t>
            </a:r>
            <a:r>
              <a:rPr lang="en-US" sz="2400" dirty="0"/>
              <a:t> (</a:t>
            </a:r>
            <a:r>
              <a:rPr lang="en-US" sz="2400" dirty="0" err="1"/>
              <a:t>lekarza</a:t>
            </a:r>
            <a:r>
              <a:rPr lang="en-US" sz="2400" dirty="0"/>
              <a:t> </a:t>
            </a:r>
            <a:endParaRPr lang="pl-PL" sz="2400" dirty="0"/>
          </a:p>
          <a:p>
            <a:pPr marL="380990" indent="-380990" fontAlgn="base">
              <a:buFont typeface="Arial" panose="020B0604020202020204" pitchFamily="34" charset="0"/>
              <a:buChar char="•"/>
            </a:pPr>
            <a:r>
              <a:rPr lang="en-US" sz="2400" dirty="0" err="1"/>
              <a:t>rodzinnego</a:t>
            </a:r>
            <a:r>
              <a:rPr lang="en-US" sz="2400" dirty="0"/>
              <a:t> i </a:t>
            </a:r>
            <a:r>
              <a:rPr lang="en-US" sz="2400" dirty="0" err="1"/>
              <a:t>specjalistów</a:t>
            </a:r>
            <a:r>
              <a:rPr lang="en-US" sz="2400" dirty="0"/>
              <a:t>) 
</a:t>
            </a:r>
            <a:r>
              <a:rPr lang="en-US" sz="2400" dirty="0" err="1"/>
              <a:t>Skierowania</a:t>
            </a:r>
            <a:r>
              <a:rPr lang="en-US" sz="2400" dirty="0"/>
              <a:t>, </a:t>
            </a:r>
            <a:r>
              <a:rPr lang="en-US" sz="2400" dirty="0" err="1"/>
              <a:t>recepty</a:t>
            </a:r>
            <a:r>
              <a:rPr lang="en-US" sz="2400" dirty="0"/>
              <a:t>, </a:t>
            </a:r>
            <a:r>
              <a:rPr lang="en-US" sz="2400" dirty="0" err="1"/>
              <a:t>zaświadczenia</a:t>
            </a:r>
            <a:r>
              <a:rPr lang="en-US" sz="2400" dirty="0"/>
              <a:t> 
</a:t>
            </a:r>
            <a:r>
              <a:rPr lang="en-US" sz="2400" dirty="0" err="1"/>
              <a:t>Punkt</a:t>
            </a:r>
            <a:r>
              <a:rPr lang="en-US" sz="2400" dirty="0"/>
              <a:t> </a:t>
            </a:r>
            <a:r>
              <a:rPr lang="en-US" sz="2400" dirty="0" err="1"/>
              <a:t>pobrań</a:t>
            </a:r>
            <a:r>
              <a:rPr lang="en-US" sz="2400" dirty="0"/>
              <a:t>
</a:t>
            </a:r>
            <a:r>
              <a:rPr lang="en-US" sz="2400" dirty="0" err="1"/>
              <a:t>Porady</a:t>
            </a:r>
            <a:r>
              <a:rPr lang="en-US" sz="2400" dirty="0"/>
              <a:t> </a:t>
            </a:r>
            <a:r>
              <a:rPr lang="en-US" sz="2400" dirty="0" err="1"/>
              <a:t>dotyczące</a:t>
            </a:r>
            <a:r>
              <a:rPr lang="en-US" sz="2400" dirty="0"/>
              <a:t> </a:t>
            </a:r>
            <a:r>
              <a:rPr lang="en-US" sz="2400" dirty="0" err="1"/>
              <a:t>antykoncepcji</a:t>
            </a:r>
            <a:r>
              <a:rPr lang="en-US" sz="2400" dirty="0"/>
              <a:t> (</a:t>
            </a:r>
            <a:r>
              <a:rPr lang="en-US" sz="2400" dirty="0" err="1"/>
              <a:t>porada</a:t>
            </a:r>
            <a:r>
              <a:rPr lang="en-US" sz="2400" dirty="0"/>
              <a:t> </a:t>
            </a:r>
            <a:br>
              <a:rPr lang="pl-PL" sz="2400" dirty="0"/>
            </a:br>
            <a:r>
              <a:rPr lang="en-US" sz="2400" dirty="0" err="1"/>
              <a:t>ginekologa</a:t>
            </a:r>
            <a:r>
              <a:rPr lang="en-US" sz="2400" dirty="0"/>
              <a:t>)
</a:t>
            </a:r>
            <a:r>
              <a:rPr lang="en-US" sz="2400" dirty="0" err="1"/>
              <a:t>Badania</a:t>
            </a:r>
            <a:r>
              <a:rPr lang="en-US" sz="2400" dirty="0"/>
              <a:t> </a:t>
            </a:r>
            <a:r>
              <a:rPr lang="en-US" sz="2400" dirty="0" err="1"/>
              <a:t>przesiewowe</a:t>
            </a:r>
            <a:r>
              <a:rPr lang="en-US" sz="2400" dirty="0"/>
              <a:t> w </a:t>
            </a:r>
            <a:r>
              <a:rPr lang="en-US" sz="2400" dirty="0" err="1"/>
              <a:t>kierunku</a:t>
            </a:r>
            <a:r>
              <a:rPr lang="en-US" sz="2400" dirty="0"/>
              <a:t> </a:t>
            </a:r>
            <a:r>
              <a:rPr lang="en-US" sz="2400" dirty="0" err="1"/>
              <a:t>infekcji</a:t>
            </a:r>
            <a:r>
              <a:rPr lang="en-US" sz="2400" dirty="0"/>
              <a:t> </a:t>
            </a:r>
            <a:br>
              <a:rPr lang="pl-PL" sz="2400" dirty="0"/>
            </a:br>
            <a:r>
              <a:rPr lang="en-US" sz="2400" dirty="0" err="1"/>
              <a:t>przenoszonych</a:t>
            </a:r>
            <a:r>
              <a:rPr lang="en-US" sz="2400" dirty="0"/>
              <a:t> </a:t>
            </a:r>
            <a:r>
              <a:rPr lang="en-US" sz="2400" dirty="0" err="1"/>
              <a:t>drogą</a:t>
            </a:r>
            <a:r>
              <a:rPr lang="en-US" sz="2400" dirty="0"/>
              <a:t> </a:t>
            </a:r>
            <a:r>
              <a:rPr lang="en-US" sz="2400" dirty="0" err="1"/>
              <a:t>płciową</a:t>
            </a:r>
            <a:r>
              <a:rPr lang="en-US" sz="2400" dirty="0"/>
              <a:t> 
</a:t>
            </a:r>
            <a:r>
              <a:rPr lang="en-US" sz="2400" dirty="0" err="1"/>
              <a:t>Porady</a:t>
            </a:r>
            <a:r>
              <a:rPr lang="en-US" sz="2400" dirty="0"/>
              <a:t> </a:t>
            </a:r>
            <a:r>
              <a:rPr lang="en-US" sz="2400" dirty="0" err="1"/>
              <a:t>dla</a:t>
            </a:r>
            <a:r>
              <a:rPr lang="en-US" sz="2400" dirty="0"/>
              <a:t> </a:t>
            </a:r>
            <a:r>
              <a:rPr lang="en-US" sz="2400" dirty="0" err="1"/>
              <a:t>podróżnych</a:t>
            </a:r>
            <a:r>
              <a:rPr lang="en-US" sz="2400" dirty="0"/>
              <a:t> i </a:t>
            </a:r>
            <a:r>
              <a:rPr lang="en-US" sz="2400" dirty="0" err="1"/>
              <a:t>szczepienia</a:t>
            </a:r>
            <a:r>
              <a:rPr lang="en-US" sz="2400" dirty="0"/>
              <a:t> </a:t>
            </a:r>
            <a:r>
              <a:rPr lang="en-US" sz="2400" dirty="0" err="1"/>
              <a:t>ochronne</a:t>
            </a:r>
            <a:r>
              <a:rPr lang="en-US" sz="2400" dirty="0"/>
              <a:t>
</a:t>
            </a:r>
            <a:r>
              <a:rPr lang="en-US" sz="2400" dirty="0" err="1"/>
              <a:t>Usuwanie</a:t>
            </a:r>
            <a:r>
              <a:rPr lang="en-US" sz="2400" dirty="0"/>
              <a:t> </a:t>
            </a:r>
            <a:r>
              <a:rPr lang="en-US" sz="2400" dirty="0" err="1"/>
              <a:t>szwów</a:t>
            </a:r>
            <a:r>
              <a:rPr lang="en-US" sz="2400" dirty="0"/>
              <a:t>, </a:t>
            </a:r>
            <a:r>
              <a:rPr lang="en-US" sz="2400" dirty="0" err="1"/>
              <a:t>opatrunki</a:t>
            </a:r>
            <a:r>
              <a:rPr lang="en-US" sz="2400" dirty="0"/>
              <a:t>
</a:t>
            </a:r>
            <a:r>
              <a:rPr lang="en-US" sz="2400" dirty="0" err="1"/>
              <a:t>Zdjęcia</a:t>
            </a:r>
            <a:r>
              <a:rPr lang="en-US" sz="2400" dirty="0"/>
              <a:t> </a:t>
            </a:r>
            <a:r>
              <a:rPr lang="en-US" sz="2400" dirty="0" err="1"/>
              <a:t>rentgenowskie</a:t>
            </a:r>
            <a:r>
              <a:rPr lang="en-US" sz="2400" dirty="0"/>
              <a:t> (w </a:t>
            </a:r>
            <a:r>
              <a:rPr lang="en-US" sz="2400" dirty="0" err="1"/>
              <a:t>innym</a:t>
            </a:r>
            <a:r>
              <a:rPr lang="en-US" sz="2400" dirty="0"/>
              <a:t> </a:t>
            </a:r>
            <a:r>
              <a:rPr lang="en-US" sz="2400" dirty="0" err="1"/>
              <a:t>miejscu</a:t>
            </a:r>
            <a:r>
              <a:rPr lang="en-US" sz="2400" dirty="0"/>
              <a:t>)</a:t>
            </a:r>
          </a:p>
          <a:p>
            <a:pPr marL="380990" indent="-380990" fontAlgn="base">
              <a:buFont typeface="Arial" panose="020B0604020202020204" pitchFamily="34" charset="0"/>
              <a:buChar char="•"/>
            </a:pPr>
            <a:endParaRPr lang="en-US" sz="2400" dirty="0"/>
          </a:p>
        </p:txBody>
      </p:sp>
      <p:pic>
        <p:nvPicPr>
          <p:cNvPr id="3" name="Obraz 2" descr="Obraz zawierający osoba, grupa, stojące, osoby&#10;&#10;Opis wygenerowany automatycznie">
            <a:extLst>
              <a:ext uri="{FF2B5EF4-FFF2-40B4-BE49-F238E27FC236}">
                <a16:creationId xmlns:a16="http://schemas.microsoft.com/office/drawing/2014/main" id="{33D08B2B-8171-2749-80B5-640593889DB9}"/>
              </a:ext>
            </a:extLst>
          </p:cNvPr>
          <p:cNvPicPr>
            <a:picLocks noChangeAspect="1"/>
          </p:cNvPicPr>
          <p:nvPr/>
        </p:nvPicPr>
        <p:blipFill>
          <a:blip r:embed="rId3"/>
          <a:stretch>
            <a:fillRect/>
          </a:stretch>
        </p:blipFill>
        <p:spPr>
          <a:xfrm>
            <a:off x="6688476" y="-51370"/>
            <a:ext cx="5503524" cy="3197995"/>
          </a:xfrm>
          <a:prstGeom prst="rect">
            <a:avLst/>
          </a:prstGeom>
        </p:spPr>
      </p:pic>
      <p:sp>
        <p:nvSpPr>
          <p:cNvPr id="2" name="pole tekstowe 1">
            <a:extLst>
              <a:ext uri="{FF2B5EF4-FFF2-40B4-BE49-F238E27FC236}">
                <a16:creationId xmlns:a16="http://schemas.microsoft.com/office/drawing/2014/main" id="{803226E6-E694-4E26-96CE-E1F8988EC83B}"/>
              </a:ext>
            </a:extLst>
          </p:cNvPr>
          <p:cNvSpPr txBox="1"/>
          <p:nvPr/>
        </p:nvSpPr>
        <p:spPr>
          <a:xfrm>
            <a:off x="7109716" y="3534310"/>
            <a:ext cx="4926483" cy="2308324"/>
          </a:xfrm>
          <a:prstGeom prst="rect">
            <a:avLst/>
          </a:prstGeom>
          <a:noFill/>
        </p:spPr>
        <p:txBody>
          <a:bodyPr wrap="square" rtlCol="0">
            <a:spAutoFit/>
          </a:bodyPr>
          <a:lstStyle/>
          <a:p>
            <a:pPr marL="342900" indent="-342900">
              <a:buFont typeface="Arial" panose="020B0604020202020204" pitchFamily="34" charset="0"/>
              <a:buChar char="•"/>
            </a:pPr>
            <a:r>
              <a:rPr lang="pl-PL" sz="2400" dirty="0"/>
              <a:t>USG w tym USG stawów</a:t>
            </a:r>
          </a:p>
          <a:p>
            <a:pPr marL="342900" indent="-342900">
              <a:buFont typeface="Arial" panose="020B0604020202020204" pitchFamily="34" charset="0"/>
              <a:buChar char="•"/>
            </a:pPr>
            <a:r>
              <a:rPr lang="pl-PL" sz="2400" dirty="0" err="1"/>
              <a:t>Holter</a:t>
            </a:r>
            <a:r>
              <a:rPr lang="pl-PL" sz="2400" dirty="0"/>
              <a:t>  EKG, </a:t>
            </a:r>
            <a:r>
              <a:rPr lang="pl-PL" sz="2400" dirty="0" err="1"/>
              <a:t>Holter</a:t>
            </a:r>
            <a:r>
              <a:rPr lang="pl-PL" sz="2400" dirty="0"/>
              <a:t> RR, próby wysiłkowe</a:t>
            </a:r>
          </a:p>
          <a:p>
            <a:pPr marL="342900" indent="-342900">
              <a:buFont typeface="Arial" panose="020B0604020202020204" pitchFamily="34" charset="0"/>
              <a:buChar char="•"/>
            </a:pPr>
            <a:r>
              <a:rPr lang="pl-PL" sz="2400" dirty="0"/>
              <a:t>Pomoc psychologa</a:t>
            </a:r>
          </a:p>
          <a:p>
            <a:pPr marL="342900" indent="-342900">
              <a:buFont typeface="Arial" panose="020B0604020202020204" pitchFamily="34" charset="0"/>
              <a:buChar char="•"/>
            </a:pPr>
            <a:r>
              <a:rPr lang="pl-PL" sz="2400" dirty="0"/>
              <a:t>Zabiegi fizjoterapeutyczne </a:t>
            </a:r>
          </a:p>
          <a:p>
            <a:pPr marL="342900" indent="-342900">
              <a:buFont typeface="Arial" panose="020B0604020202020204" pitchFamily="34" charset="0"/>
              <a:buChar char="•"/>
            </a:pPr>
            <a:r>
              <a:rPr lang="pl-PL" sz="2400" dirty="0"/>
              <a:t>Porady dietetyczne</a:t>
            </a:r>
          </a:p>
        </p:txBody>
      </p:sp>
    </p:spTree>
    <p:extLst>
      <p:ext uri="{BB962C8B-B14F-4D97-AF65-F5344CB8AC3E}">
        <p14:creationId xmlns:p14="http://schemas.microsoft.com/office/powerpoint/2010/main" val="1338772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637563" y="1636777"/>
            <a:ext cx="10937845" cy="1530374"/>
          </a:xfrm>
        </p:spPr>
        <p:txBody>
          <a:bodyPr>
            <a:noAutofit/>
          </a:bodyPr>
          <a:lstStyle/>
          <a:p>
            <a:pPr algn="ctr"/>
            <a:r>
              <a:rPr lang="pl-PL" sz="4000" b="1" dirty="0">
                <a:solidFill>
                  <a:srgbClr val="003228"/>
                </a:solidFill>
                <a:latin typeface="SGGW Sans" pitchFamily="2" charset="0"/>
              </a:rPr>
              <a:t>NAUKOWA SIEĆ INFORMACYJNA – BIBLIOTEKI SGGW</a:t>
            </a:r>
            <a:br>
              <a:rPr lang="pl-PL" sz="4000" b="1" dirty="0">
                <a:solidFill>
                  <a:srgbClr val="003228"/>
                </a:solidFill>
                <a:latin typeface="SGGW Sans" pitchFamily="2" charset="0"/>
              </a:rPr>
            </a:br>
            <a:endParaRPr lang="pl-PL" b="1" dirty="0">
              <a:solidFill>
                <a:srgbClr val="003228"/>
              </a:solidFill>
              <a:latin typeface="SGGW Sans" panose="00000800000000000000" pitchFamily="50" charset="0"/>
            </a:endParaRPr>
          </a:p>
        </p:txBody>
      </p:sp>
      <p:sp>
        <p:nvSpPr>
          <p:cNvPr id="2" name="AutoShape 2" descr="https://euc-powerpoint.officeapps.live.com/pods/GetClipboardImage.ashx?Id=edfd2190-b25e-4b14-a2e7-48f62eabd177&amp;DC=GEU6&amp;pkey=9079f1e8-1103-4d4d-be12-521a5d1d136c&amp;wdwaccluster=GEU6">
            <a:extLst>
              <a:ext uri="{FF2B5EF4-FFF2-40B4-BE49-F238E27FC236}">
                <a16:creationId xmlns:a16="http://schemas.microsoft.com/office/drawing/2014/main" id="{94677DF9-6D7F-45FA-A978-CEE9544192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AutoShape 4" descr="https://euc-powerpoint.officeapps.live.com/pods/GetClipboardImage.ashx?Id=9ad1e25e-a83a-44f6-a06a-e54508fad27b&amp;DC=GEU6&amp;pkey=fb480293-db7d-446d-b311-335e31720ae9&amp;wdwaccluster=GEU6">
            <a:extLst>
              <a:ext uri="{FF2B5EF4-FFF2-40B4-BE49-F238E27FC236}">
                <a16:creationId xmlns:a16="http://schemas.microsoft.com/office/drawing/2014/main" id="{6A1865A3-4633-4034-9D1A-1523CCC8D6C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Tree>
    <p:extLst>
      <p:ext uri="{BB962C8B-B14F-4D97-AF65-F5344CB8AC3E}">
        <p14:creationId xmlns:p14="http://schemas.microsoft.com/office/powerpoint/2010/main" val="2591584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C76AEE6-B81F-4A50-8812-EFA97419E027}"/>
              </a:ext>
            </a:extLst>
          </p:cNvPr>
          <p:cNvSpPr txBox="1">
            <a:spLocks noGrp="1"/>
          </p:cNvSpPr>
          <p:nvPr>
            <p:ph type="title"/>
          </p:nvPr>
        </p:nvSpPr>
        <p:spPr>
          <a:xfrm>
            <a:off x="323853" y="182249"/>
            <a:ext cx="10515600" cy="887599"/>
          </a:xfrm>
          <a:prstGeom prst="rect">
            <a:avLst/>
          </a:prstGeom>
          <a:noFill/>
          <a:ln>
            <a:noFill/>
          </a:ln>
        </p:spPr>
        <p:txBody>
          <a:bodyPr vert="horz" wrap="square" lIns="91440" tIns="45720" rIns="91440" bIns="45720" anchor="ctr" anchorCtr="0" compatLnSpc="1">
            <a:noAutofit/>
          </a:bodyPr>
          <a:lstStyle/>
          <a:p>
            <a:pPr lvl="0"/>
            <a:br>
              <a:rPr lang="pl-PL" sz="4000" dirty="0">
                <a:latin typeface="SGGW Sans" pitchFamily="2"/>
              </a:rPr>
            </a:br>
            <a:r>
              <a:rPr lang="pl-PL" sz="3200" b="1" dirty="0">
                <a:solidFill>
                  <a:srgbClr val="1D3F39"/>
                </a:solidFill>
              </a:rPr>
              <a:t>Gdzie nas można znaleźć?</a:t>
            </a:r>
            <a:br>
              <a:rPr lang="pl-PL" sz="3200" b="1" dirty="0">
                <a:solidFill>
                  <a:srgbClr val="1D3F39"/>
                </a:solidFill>
              </a:rPr>
            </a:br>
            <a:br>
              <a:rPr lang="pl-PL" sz="3200" b="1" dirty="0"/>
            </a:br>
            <a:endParaRPr lang="pl-PL" sz="3600" dirty="0">
              <a:solidFill>
                <a:srgbClr val="003228"/>
              </a:solidFill>
            </a:endParaRPr>
          </a:p>
        </p:txBody>
      </p:sp>
      <p:pic>
        <p:nvPicPr>
          <p:cNvPr id="3" name="Obraz 1">
            <a:extLst>
              <a:ext uri="{FF2B5EF4-FFF2-40B4-BE49-F238E27FC236}">
                <a16:creationId xmlns:a16="http://schemas.microsoft.com/office/drawing/2014/main" id="{EFE1C09E-C6F5-4F73-90F0-45B535A70D63}"/>
              </a:ext>
            </a:extLst>
          </p:cNvPr>
          <p:cNvPicPr>
            <a:picLocks noChangeAspect="1"/>
          </p:cNvPicPr>
          <p:nvPr/>
        </p:nvPicPr>
        <p:blipFill rotWithShape="1">
          <a:blip r:embed="rId3"/>
          <a:srcRect l="12478" t="21120" r="10988" b="25120"/>
          <a:stretch/>
        </p:blipFill>
        <p:spPr>
          <a:xfrm>
            <a:off x="5583503" y="751267"/>
            <a:ext cx="6286925" cy="4399282"/>
          </a:xfrm>
          <a:prstGeom prst="rect">
            <a:avLst/>
          </a:prstGeom>
          <a:noFill/>
          <a:ln cap="flat">
            <a:noFill/>
          </a:ln>
        </p:spPr>
      </p:pic>
      <p:sp>
        <p:nvSpPr>
          <p:cNvPr id="4" name="Strzałka: w lewo 4">
            <a:extLst>
              <a:ext uri="{FF2B5EF4-FFF2-40B4-BE49-F238E27FC236}">
                <a16:creationId xmlns:a16="http://schemas.microsoft.com/office/drawing/2014/main" id="{D3E3E17D-FAD8-437D-ACF5-1AC2DFC18F42}"/>
              </a:ext>
            </a:extLst>
          </p:cNvPr>
          <p:cNvSpPr/>
          <p:nvPr/>
        </p:nvSpPr>
        <p:spPr>
          <a:xfrm rot="19739989">
            <a:off x="6809900" y="2288670"/>
            <a:ext cx="530352" cy="246567"/>
          </a:xfrm>
          <a:custGeom>
            <a:avLst>
              <a:gd name="f0" fmla="val 5021"/>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pin 0 f0 21600"/>
              <a:gd name="f15" fmla="pin 0 f1 10800"/>
              <a:gd name="f16" fmla="*/ f10 f2 1"/>
              <a:gd name="f17" fmla="*/ f11 f2 1"/>
              <a:gd name="f18" fmla="val f15"/>
              <a:gd name="f19" fmla="val f14"/>
              <a:gd name="f20" fmla="+- 21600 0 f15"/>
              <a:gd name="f21" fmla="*/ f14 f12 1"/>
              <a:gd name="f22" fmla="*/ f15 f13 1"/>
              <a:gd name="f23" fmla="*/ 21600 f12 1"/>
              <a:gd name="f24" fmla="*/ 0 f13 1"/>
              <a:gd name="f25" fmla="*/ f16 1 f4"/>
              <a:gd name="f26" fmla="*/ 21600 f13 1"/>
              <a:gd name="f27" fmla="*/ f17 1 f4"/>
              <a:gd name="f28" fmla="*/ f19 f18 1"/>
              <a:gd name="f29" fmla="*/ f20 f13 1"/>
              <a:gd name="f30" fmla="*/ f18 f13 1"/>
              <a:gd name="f31" fmla="*/ f19 f12 1"/>
              <a:gd name="f32" fmla="+- f25 0 f3"/>
              <a:gd name="f33" fmla="+- f27 0 f3"/>
              <a:gd name="f34" fmla="*/ f28 1 10800"/>
              <a:gd name="f35" fmla="+- f19 0 f34"/>
              <a:gd name="f36" fmla="*/ f35 f12 1"/>
            </a:gdLst>
            <a:ahLst>
              <a:ahXY gdRefX="f0" minX="f7" maxX="f8" gdRefY="f1" minY="f7" maxY="f9">
                <a:pos x="f21" y="f22"/>
              </a:ahXY>
            </a:ahLst>
            <a:cxnLst>
              <a:cxn ang="3cd4">
                <a:pos x="hc" y="t"/>
              </a:cxn>
              <a:cxn ang="0">
                <a:pos x="r" y="vc"/>
              </a:cxn>
              <a:cxn ang="cd4">
                <a:pos x="hc" y="b"/>
              </a:cxn>
              <a:cxn ang="cd2">
                <a:pos x="l" y="vc"/>
              </a:cxn>
              <a:cxn ang="f32">
                <a:pos x="f31" y="f24"/>
              </a:cxn>
              <a:cxn ang="f33">
                <a:pos x="f31" y="f26"/>
              </a:cxn>
            </a:cxnLst>
            <a:rect l="f36" t="f30" r="f23" b="f29"/>
            <a:pathLst>
              <a:path w="21600" h="21600">
                <a:moveTo>
                  <a:pt x="f8" y="f18"/>
                </a:moveTo>
                <a:lnTo>
                  <a:pt x="f19" y="f18"/>
                </a:lnTo>
                <a:lnTo>
                  <a:pt x="f19" y="f7"/>
                </a:lnTo>
                <a:lnTo>
                  <a:pt x="f7" y="f9"/>
                </a:lnTo>
                <a:lnTo>
                  <a:pt x="f19" y="f8"/>
                </a:lnTo>
                <a:lnTo>
                  <a:pt x="f19" y="f20"/>
                </a:lnTo>
                <a:lnTo>
                  <a:pt x="f8" y="f20"/>
                </a:lnTo>
                <a:close/>
              </a:path>
            </a:pathLst>
          </a:custGeom>
          <a:solidFill>
            <a:srgbClr val="C00000"/>
          </a:solid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pl-PL" sz="1800" b="0" i="0" u="none" strike="noStrike" kern="1200" cap="none" spc="0" baseline="0">
              <a:solidFill>
                <a:srgbClr val="FFFFFF"/>
              </a:solidFill>
              <a:uFillTx/>
              <a:latin typeface="Calibri"/>
            </a:endParaRPr>
          </a:p>
        </p:txBody>
      </p:sp>
      <p:sp>
        <p:nvSpPr>
          <p:cNvPr id="5" name="Strzałka: w lewo 4">
            <a:extLst>
              <a:ext uri="{FF2B5EF4-FFF2-40B4-BE49-F238E27FC236}">
                <a16:creationId xmlns:a16="http://schemas.microsoft.com/office/drawing/2014/main" id="{C0B7F352-D2E0-4185-9036-18D3C1E732FE}"/>
              </a:ext>
            </a:extLst>
          </p:cNvPr>
          <p:cNvSpPr/>
          <p:nvPr/>
        </p:nvSpPr>
        <p:spPr>
          <a:xfrm rot="19139999">
            <a:off x="10685593" y="3471083"/>
            <a:ext cx="530352" cy="246567"/>
          </a:xfrm>
          <a:custGeom>
            <a:avLst>
              <a:gd name="f0" fmla="val 5021"/>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pin 0 f0 21600"/>
              <a:gd name="f15" fmla="pin 0 f1 10800"/>
              <a:gd name="f16" fmla="*/ f10 f2 1"/>
              <a:gd name="f17" fmla="*/ f11 f2 1"/>
              <a:gd name="f18" fmla="val f15"/>
              <a:gd name="f19" fmla="val f14"/>
              <a:gd name="f20" fmla="+- 21600 0 f15"/>
              <a:gd name="f21" fmla="*/ f14 f12 1"/>
              <a:gd name="f22" fmla="*/ f15 f13 1"/>
              <a:gd name="f23" fmla="*/ 21600 f12 1"/>
              <a:gd name="f24" fmla="*/ 0 f13 1"/>
              <a:gd name="f25" fmla="*/ f16 1 f4"/>
              <a:gd name="f26" fmla="*/ 21600 f13 1"/>
              <a:gd name="f27" fmla="*/ f17 1 f4"/>
              <a:gd name="f28" fmla="*/ f19 f18 1"/>
              <a:gd name="f29" fmla="*/ f20 f13 1"/>
              <a:gd name="f30" fmla="*/ f18 f13 1"/>
              <a:gd name="f31" fmla="*/ f19 f12 1"/>
              <a:gd name="f32" fmla="+- f25 0 f3"/>
              <a:gd name="f33" fmla="+- f27 0 f3"/>
              <a:gd name="f34" fmla="*/ f28 1 10800"/>
              <a:gd name="f35" fmla="+- f19 0 f34"/>
              <a:gd name="f36" fmla="*/ f35 f12 1"/>
            </a:gdLst>
            <a:ahLst>
              <a:ahXY gdRefX="f0" minX="f7" maxX="f8" gdRefY="f1" minY="f7" maxY="f9">
                <a:pos x="f21" y="f22"/>
              </a:ahXY>
            </a:ahLst>
            <a:cxnLst>
              <a:cxn ang="3cd4">
                <a:pos x="hc" y="t"/>
              </a:cxn>
              <a:cxn ang="0">
                <a:pos x="r" y="vc"/>
              </a:cxn>
              <a:cxn ang="cd4">
                <a:pos x="hc" y="b"/>
              </a:cxn>
              <a:cxn ang="cd2">
                <a:pos x="l" y="vc"/>
              </a:cxn>
              <a:cxn ang="f32">
                <a:pos x="f31" y="f24"/>
              </a:cxn>
              <a:cxn ang="f33">
                <a:pos x="f31" y="f26"/>
              </a:cxn>
            </a:cxnLst>
            <a:rect l="f36" t="f30" r="f23" b="f29"/>
            <a:pathLst>
              <a:path w="21600" h="21600">
                <a:moveTo>
                  <a:pt x="f8" y="f18"/>
                </a:moveTo>
                <a:lnTo>
                  <a:pt x="f19" y="f18"/>
                </a:lnTo>
                <a:lnTo>
                  <a:pt x="f19" y="f7"/>
                </a:lnTo>
                <a:lnTo>
                  <a:pt x="f7" y="f9"/>
                </a:lnTo>
                <a:lnTo>
                  <a:pt x="f19" y="f8"/>
                </a:lnTo>
                <a:lnTo>
                  <a:pt x="f19" y="f20"/>
                </a:lnTo>
                <a:lnTo>
                  <a:pt x="f8" y="f20"/>
                </a:lnTo>
                <a:close/>
              </a:path>
            </a:pathLst>
          </a:custGeom>
          <a:solidFill>
            <a:srgbClr val="C00000"/>
          </a:solid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pl-PL" sz="1800" b="0" i="0" u="none" strike="noStrike" kern="1200" cap="none" spc="0" baseline="0">
              <a:solidFill>
                <a:srgbClr val="FFFFFF"/>
              </a:solidFill>
              <a:uFillTx/>
              <a:latin typeface="Calibri"/>
            </a:endParaRPr>
          </a:p>
        </p:txBody>
      </p:sp>
      <p:sp>
        <p:nvSpPr>
          <p:cNvPr id="6" name="Strzałka: w lewo 4">
            <a:extLst>
              <a:ext uri="{FF2B5EF4-FFF2-40B4-BE49-F238E27FC236}">
                <a16:creationId xmlns:a16="http://schemas.microsoft.com/office/drawing/2014/main" id="{7177231F-07BD-4685-9FC7-1F5A6E10EDAB}"/>
              </a:ext>
            </a:extLst>
          </p:cNvPr>
          <p:cNvSpPr/>
          <p:nvPr/>
        </p:nvSpPr>
        <p:spPr>
          <a:xfrm rot="19260011">
            <a:off x="9476903" y="3904635"/>
            <a:ext cx="530352" cy="246567"/>
          </a:xfrm>
          <a:custGeom>
            <a:avLst>
              <a:gd name="f0" fmla="val 5021"/>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pin 0 f0 21600"/>
              <a:gd name="f15" fmla="pin 0 f1 10800"/>
              <a:gd name="f16" fmla="*/ f10 f2 1"/>
              <a:gd name="f17" fmla="*/ f11 f2 1"/>
              <a:gd name="f18" fmla="val f15"/>
              <a:gd name="f19" fmla="val f14"/>
              <a:gd name="f20" fmla="+- 21600 0 f15"/>
              <a:gd name="f21" fmla="*/ f14 f12 1"/>
              <a:gd name="f22" fmla="*/ f15 f13 1"/>
              <a:gd name="f23" fmla="*/ 21600 f12 1"/>
              <a:gd name="f24" fmla="*/ 0 f13 1"/>
              <a:gd name="f25" fmla="*/ f16 1 f4"/>
              <a:gd name="f26" fmla="*/ 21600 f13 1"/>
              <a:gd name="f27" fmla="*/ f17 1 f4"/>
              <a:gd name="f28" fmla="*/ f19 f18 1"/>
              <a:gd name="f29" fmla="*/ f20 f13 1"/>
              <a:gd name="f30" fmla="*/ f18 f13 1"/>
              <a:gd name="f31" fmla="*/ f19 f12 1"/>
              <a:gd name="f32" fmla="+- f25 0 f3"/>
              <a:gd name="f33" fmla="+- f27 0 f3"/>
              <a:gd name="f34" fmla="*/ f28 1 10800"/>
              <a:gd name="f35" fmla="+- f19 0 f34"/>
              <a:gd name="f36" fmla="*/ f35 f12 1"/>
            </a:gdLst>
            <a:ahLst>
              <a:ahXY gdRefX="f0" minX="f7" maxX="f8" gdRefY="f1" minY="f7" maxY="f9">
                <a:pos x="f21" y="f22"/>
              </a:ahXY>
            </a:ahLst>
            <a:cxnLst>
              <a:cxn ang="3cd4">
                <a:pos x="hc" y="t"/>
              </a:cxn>
              <a:cxn ang="0">
                <a:pos x="r" y="vc"/>
              </a:cxn>
              <a:cxn ang="cd4">
                <a:pos x="hc" y="b"/>
              </a:cxn>
              <a:cxn ang="cd2">
                <a:pos x="l" y="vc"/>
              </a:cxn>
              <a:cxn ang="f32">
                <a:pos x="f31" y="f24"/>
              </a:cxn>
              <a:cxn ang="f33">
                <a:pos x="f31" y="f26"/>
              </a:cxn>
            </a:cxnLst>
            <a:rect l="f36" t="f30" r="f23" b="f29"/>
            <a:pathLst>
              <a:path w="21600" h="21600">
                <a:moveTo>
                  <a:pt x="f8" y="f18"/>
                </a:moveTo>
                <a:lnTo>
                  <a:pt x="f19" y="f18"/>
                </a:lnTo>
                <a:lnTo>
                  <a:pt x="f19" y="f7"/>
                </a:lnTo>
                <a:lnTo>
                  <a:pt x="f7" y="f9"/>
                </a:lnTo>
                <a:lnTo>
                  <a:pt x="f19" y="f8"/>
                </a:lnTo>
                <a:lnTo>
                  <a:pt x="f19" y="f20"/>
                </a:lnTo>
                <a:lnTo>
                  <a:pt x="f8" y="f20"/>
                </a:lnTo>
                <a:close/>
              </a:path>
            </a:pathLst>
          </a:custGeom>
          <a:solidFill>
            <a:srgbClr val="C00000"/>
          </a:solidFill>
          <a:ln w="12701" cap="flat">
            <a:solidFill>
              <a:srgbClr val="2F528F"/>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pl-PL" sz="1800" b="0" i="0" u="none" strike="noStrike" kern="1200" cap="none" spc="0" baseline="0">
              <a:solidFill>
                <a:srgbClr val="FFFFFF"/>
              </a:solidFill>
              <a:uFillTx/>
              <a:latin typeface="Calibri"/>
            </a:endParaRPr>
          </a:p>
        </p:txBody>
      </p:sp>
      <p:sp>
        <p:nvSpPr>
          <p:cNvPr id="7" name="TextBox 2">
            <a:extLst>
              <a:ext uri="{FF2B5EF4-FFF2-40B4-BE49-F238E27FC236}">
                <a16:creationId xmlns:a16="http://schemas.microsoft.com/office/drawing/2014/main" id="{7B9795E8-B0E5-4643-999E-9B69A7EF40ED}"/>
              </a:ext>
            </a:extLst>
          </p:cNvPr>
          <p:cNvSpPr txBox="1"/>
          <p:nvPr/>
        </p:nvSpPr>
        <p:spPr>
          <a:xfrm>
            <a:off x="321572" y="845028"/>
            <a:ext cx="5009380" cy="4708981"/>
          </a:xfrm>
          <a:prstGeom prst="rect">
            <a:avLst/>
          </a:prstGeom>
          <a:noFill/>
          <a:ln cap="flat">
            <a:noFill/>
          </a:ln>
        </p:spPr>
        <p:txBody>
          <a:bodyPr vert="horz" wrap="square" lIns="91440" tIns="45720" rIns="91440" bIns="45720" anchor="t" anchorCtr="0" compatLnSpc="1">
            <a:spAutoFit/>
          </a:bodyPr>
          <a:lstStyle/>
          <a:p>
            <a:pPr lvl="0">
              <a:defRPr sz="1800" b="0" i="0" u="none" strike="noStrike" kern="0" cap="none" spc="0" baseline="0">
                <a:solidFill>
                  <a:srgbClr val="000000"/>
                </a:solidFill>
                <a:uFillTx/>
              </a:defRPr>
            </a:pPr>
            <a:r>
              <a:rPr lang="en-US" sz="1000" b="1" err="1">
                <a:latin typeface="SGGW Mastro"/>
                <a:ea typeface="SGGW Mastro"/>
                <a:cs typeface="SGGW Mastro"/>
              </a:rPr>
              <a:t>Biblioteka</a:t>
            </a:r>
            <a:r>
              <a:rPr lang="en-US" sz="1000" b="1">
                <a:latin typeface="SGGW Mastro"/>
                <a:ea typeface="SGGW Mastro"/>
                <a:cs typeface="SGGW Mastro"/>
              </a:rPr>
              <a:t> </a:t>
            </a:r>
            <a:r>
              <a:rPr lang="en-US" sz="1000" b="1" err="1">
                <a:latin typeface="SGGW Mastro"/>
                <a:ea typeface="SGGW Mastro"/>
                <a:cs typeface="SGGW Mastro"/>
              </a:rPr>
              <a:t>Główna</a:t>
            </a:r>
            <a:r>
              <a:rPr lang="en-US" sz="1000" b="1">
                <a:latin typeface="SGGW Mastro"/>
                <a:ea typeface="SGGW Mastro"/>
                <a:cs typeface="SGGW Mastro"/>
              </a:rPr>
              <a:t> </a:t>
            </a:r>
            <a:r>
              <a:rPr lang="en-US" sz="1000" b="1" err="1">
                <a:latin typeface="SGGW Mastro"/>
                <a:ea typeface="SGGW Mastro"/>
                <a:cs typeface="SGGW Mastro"/>
              </a:rPr>
              <a:t>im</a:t>
            </a:r>
            <a:r>
              <a:rPr lang="en-US" sz="1000" b="1">
                <a:latin typeface="SGGW Mastro"/>
                <a:ea typeface="SGGW Mastro"/>
                <a:cs typeface="SGGW Mastro"/>
              </a:rPr>
              <a:t>. Władysława </a:t>
            </a:r>
            <a:r>
              <a:rPr lang="en-US" sz="1000" b="1" err="1">
                <a:latin typeface="SGGW Mastro"/>
                <a:ea typeface="SGGW Mastro"/>
                <a:cs typeface="SGGW Mastro"/>
              </a:rPr>
              <a:t>Grabskiego</a:t>
            </a:r>
            <a:endParaRPr lang="en-US" sz="1000" b="1">
              <a:latin typeface="SGGW Mastro"/>
              <a:ea typeface="SGGW Mastro"/>
              <a:cs typeface="SGGW Mastro"/>
            </a:endParaRPr>
          </a:p>
          <a:p>
            <a:pPr lvl="0">
              <a:defRPr sz="1800" b="0" i="0" u="none" strike="noStrike" kern="0" cap="none" spc="0" baseline="0">
                <a:solidFill>
                  <a:srgbClr val="000000"/>
                </a:solidFill>
                <a:uFillTx/>
              </a:defRPr>
            </a:pPr>
            <a:r>
              <a:rPr lang="en-US" sz="1000" b="1" err="1">
                <a:solidFill>
                  <a:srgbClr val="000000"/>
                </a:solidFill>
                <a:latin typeface="SGGW Mastro"/>
                <a:ea typeface="SGGW Mastro"/>
                <a:cs typeface="SGGW Mastro"/>
              </a:rPr>
              <a:t>Budynek</a:t>
            </a:r>
            <a:r>
              <a:rPr lang="en-US" sz="1000" b="1">
                <a:solidFill>
                  <a:srgbClr val="000000"/>
                </a:solidFill>
                <a:latin typeface="SGGW Mastro"/>
                <a:ea typeface="SGGW Mastro"/>
                <a:cs typeface="SGGW Mastro"/>
              </a:rPr>
              <a:t> nr 48</a:t>
            </a:r>
          </a:p>
          <a:p>
            <a:pPr lvl="0">
              <a:defRPr sz="1800" b="0" i="0" u="none" strike="noStrike" kern="0" cap="none" spc="0" baseline="0">
                <a:solidFill>
                  <a:srgbClr val="000000"/>
                </a:solidFill>
                <a:uFillTx/>
              </a:defRPr>
            </a:pPr>
            <a:endParaRPr lang="en-US" sz="1000" b="1">
              <a:solidFill>
                <a:srgbClr val="000000"/>
              </a:solidFill>
              <a:latin typeface="SGGW Mastro"/>
              <a:ea typeface="SGGW Mastro"/>
              <a:cs typeface="SGGW Mastro"/>
            </a:endParaRPr>
          </a:p>
          <a:p>
            <a:pPr>
              <a:defRPr sz="1800" b="0" i="0" u="none" strike="noStrike" kern="0" cap="none" spc="0" baseline="0">
                <a:solidFill>
                  <a:srgbClr val="000000"/>
                </a:solidFill>
                <a:uFillTx/>
              </a:defRPr>
            </a:pPr>
            <a:r>
              <a:rPr lang="en-US" sz="1000" err="1">
                <a:solidFill>
                  <a:srgbClr val="000000"/>
                </a:solidFill>
                <a:latin typeface="SGGW Mastro"/>
                <a:ea typeface="SGGW Mastro"/>
                <a:cs typeface="SGGW Mastro"/>
              </a:rPr>
              <a:t>Informacja</a:t>
            </a:r>
            <a:endParaRPr lang="en-US" sz="1000">
              <a:solidFill>
                <a:srgbClr val="000000"/>
              </a:solidFill>
              <a:latin typeface="SGGW Mastro"/>
              <a:ea typeface="SGGW Mastro"/>
              <a:cs typeface="SGGW Mastro"/>
            </a:endParaRPr>
          </a:p>
          <a:p>
            <a:pPr>
              <a:defRPr sz="1800" b="0" i="0" u="none" strike="noStrike" kern="0" cap="none" spc="0" baseline="0">
                <a:solidFill>
                  <a:srgbClr val="000000"/>
                </a:solidFill>
                <a:uFillTx/>
              </a:defRPr>
            </a:pPr>
            <a:r>
              <a:rPr lang="en-US" sz="1000">
                <a:solidFill>
                  <a:srgbClr val="000000"/>
                </a:solidFill>
                <a:latin typeface="SGGW Mastro"/>
                <a:ea typeface="SGGW Mastro"/>
                <a:cs typeface="SGGW Mastro"/>
              </a:rPr>
              <a:t>tel. 22 59 35 777</a:t>
            </a:r>
          </a:p>
          <a:p>
            <a:pPr>
              <a:defRPr sz="1800" b="0" i="0" u="none" strike="noStrike" kern="0" cap="none" spc="0" baseline="0">
                <a:solidFill>
                  <a:srgbClr val="000000"/>
                </a:solidFill>
                <a:uFillTx/>
              </a:defRPr>
            </a:pPr>
            <a:r>
              <a:rPr lang="en-US" sz="1000">
                <a:solidFill>
                  <a:srgbClr val="000000"/>
                </a:solidFill>
                <a:latin typeface="SGGW Mastro"/>
                <a:ea typeface="SGGW Mastro"/>
                <a:cs typeface="SGGW Mastro"/>
              </a:rPr>
              <a:t>e-mail: </a:t>
            </a:r>
            <a:r>
              <a:rPr lang="en-US" sz="1000">
                <a:solidFill>
                  <a:srgbClr val="000000"/>
                </a:solidFill>
                <a:latin typeface="SGGW Mastro"/>
                <a:ea typeface="SGGW Mastro"/>
                <a:cs typeface="SGGW Mastro"/>
                <a:hlinkClick r:id="rId4"/>
              </a:rPr>
              <a:t>bg_oin@sggw.edu.pl</a:t>
            </a:r>
            <a:r>
              <a:rPr lang="pl-PL" sz="1000">
                <a:solidFill>
                  <a:srgbClr val="000000"/>
                </a:solidFill>
                <a:latin typeface="SGGW Mastro"/>
                <a:ea typeface="SGGW Mastro"/>
                <a:cs typeface="SGGW Mastro"/>
              </a:rPr>
              <a:t> </a:t>
            </a:r>
            <a:endParaRPr lang="en-US" sz="1000">
              <a:solidFill>
                <a:srgbClr val="000000"/>
              </a:solidFill>
              <a:latin typeface="SGGW Mastro"/>
              <a:ea typeface="SGGW Mastro"/>
              <a:cs typeface="SGGW Mastro"/>
            </a:endParaRPr>
          </a:p>
          <a:p>
            <a:pPr>
              <a:buFont typeface="Wingdings"/>
              <a:buChar char="Ø"/>
              <a:defRPr sz="1800" b="0" i="0" u="none" strike="noStrike" kern="0" cap="none" spc="0" baseline="0">
                <a:solidFill>
                  <a:srgbClr val="000000"/>
                </a:solidFill>
                <a:uFillTx/>
              </a:defRPr>
            </a:pPr>
            <a:endParaRPr lang="en-US" sz="1000">
              <a:solidFill>
                <a:srgbClr val="000000"/>
              </a:solidFill>
              <a:latin typeface="SGGW Mastro"/>
              <a:ea typeface="SGGW Mastro"/>
              <a:cs typeface="SGGW Mastro"/>
            </a:endParaRPr>
          </a:p>
          <a:p>
            <a:pPr>
              <a:defRPr sz="1800" b="0" i="0" u="none" strike="noStrike" kern="0" cap="none" spc="0" baseline="0">
                <a:solidFill>
                  <a:srgbClr val="000000"/>
                </a:solidFill>
                <a:uFillTx/>
              </a:defRPr>
            </a:pPr>
            <a:r>
              <a:rPr lang="en-US" sz="1000" err="1">
                <a:solidFill>
                  <a:srgbClr val="000000"/>
                </a:solidFill>
                <a:latin typeface="SGGW Mastro"/>
                <a:ea typeface="SGGW Mastro"/>
                <a:cs typeface="SGGW Mastro"/>
              </a:rPr>
              <a:t>Wypożyczalnia</a:t>
            </a:r>
            <a:endParaRPr lang="en-US" sz="1000">
              <a:solidFill>
                <a:srgbClr val="000000"/>
              </a:solidFill>
              <a:latin typeface="SGGW Mastro"/>
              <a:ea typeface="SGGW Mastro"/>
              <a:cs typeface="SGGW Mastro"/>
            </a:endParaRPr>
          </a:p>
          <a:p>
            <a:pPr>
              <a:defRPr sz="1800" b="0" i="0" u="none" strike="noStrike" kern="0" cap="none" spc="0" baseline="0">
                <a:solidFill>
                  <a:srgbClr val="000000"/>
                </a:solidFill>
                <a:uFillTx/>
              </a:defRPr>
            </a:pPr>
            <a:r>
              <a:rPr lang="en-US" sz="1000">
                <a:solidFill>
                  <a:srgbClr val="000000"/>
                </a:solidFill>
                <a:latin typeface="SGGW Mastro"/>
                <a:ea typeface="SGGW Mastro"/>
                <a:cs typeface="SGGW Mastro"/>
              </a:rPr>
              <a:t>tel. 22 59 35 729</a:t>
            </a:r>
          </a:p>
          <a:p>
            <a:pPr>
              <a:defRPr sz="1800" b="0" i="0" u="none" strike="noStrike" kern="0" cap="none" spc="0" baseline="0">
                <a:solidFill>
                  <a:srgbClr val="000000"/>
                </a:solidFill>
                <a:uFillTx/>
              </a:defRPr>
            </a:pPr>
            <a:r>
              <a:rPr lang="en-US" sz="1000">
                <a:solidFill>
                  <a:srgbClr val="000000"/>
                </a:solidFill>
                <a:latin typeface="SGGW Mastro"/>
                <a:ea typeface="SGGW Mastro"/>
                <a:cs typeface="SGGW Mastro"/>
              </a:rPr>
              <a:t>e-mail: </a:t>
            </a:r>
            <a:r>
              <a:rPr lang="en-US" sz="1000">
                <a:solidFill>
                  <a:srgbClr val="000000"/>
                </a:solidFill>
                <a:latin typeface="SGGW Mastro"/>
                <a:ea typeface="SGGW Mastro"/>
                <a:cs typeface="SGGW Mastro"/>
                <a:hlinkClick r:id="rId5"/>
              </a:rPr>
              <a:t>bg_wypozyczalnia@sggw.edu.pl</a:t>
            </a:r>
            <a:r>
              <a:rPr lang="pl-PL" sz="1000">
                <a:solidFill>
                  <a:srgbClr val="000000"/>
                </a:solidFill>
                <a:latin typeface="SGGW Mastro"/>
                <a:ea typeface="SGGW Mastro"/>
                <a:cs typeface="SGGW Mastro"/>
              </a:rPr>
              <a:t> </a:t>
            </a:r>
            <a:endParaRPr lang="en-US" sz="1000">
              <a:solidFill>
                <a:srgbClr val="000000"/>
              </a:solidFill>
              <a:latin typeface="SGGW Mastro"/>
              <a:ea typeface="SGGW Mastro"/>
              <a:cs typeface="SGGW Mastro"/>
            </a:endParaRPr>
          </a:p>
          <a:p>
            <a:pPr>
              <a:buFont typeface="Wingdings"/>
              <a:buChar char="Ø"/>
              <a:defRPr sz="1800" b="0" i="0" u="none" strike="noStrike" kern="0" cap="none" spc="0" baseline="0">
                <a:solidFill>
                  <a:srgbClr val="000000"/>
                </a:solidFill>
                <a:uFillTx/>
              </a:defRPr>
            </a:pPr>
            <a:endParaRPr lang="en-US" sz="1000">
              <a:solidFill>
                <a:srgbClr val="000000"/>
              </a:solidFill>
              <a:latin typeface="SGGW Mastro"/>
              <a:ea typeface="SGGW Mastro"/>
              <a:cs typeface="SGGW Mastro"/>
            </a:endParaRPr>
          </a:p>
          <a:p>
            <a:pPr>
              <a:defRPr sz="1800" b="0" i="0" u="none" strike="noStrike" kern="0" cap="none" spc="0" baseline="0">
                <a:solidFill>
                  <a:srgbClr val="000000"/>
                </a:solidFill>
                <a:uFillTx/>
              </a:defRPr>
            </a:pPr>
            <a:r>
              <a:rPr lang="en-US" sz="1000" err="1">
                <a:solidFill>
                  <a:srgbClr val="000000"/>
                </a:solidFill>
                <a:latin typeface="SGGW Mastro"/>
                <a:ea typeface="SGGW Mastro"/>
                <a:cs typeface="SGGW Mastro"/>
              </a:rPr>
              <a:t>Czytelnia</a:t>
            </a:r>
            <a:endParaRPr lang="en-US" sz="1000">
              <a:solidFill>
                <a:srgbClr val="000000"/>
              </a:solidFill>
              <a:latin typeface="SGGW Mastro"/>
              <a:ea typeface="SGGW Mastro"/>
              <a:cs typeface="SGGW Mastro"/>
            </a:endParaRPr>
          </a:p>
          <a:p>
            <a:pPr>
              <a:defRPr sz="1800" b="0" i="0" u="none" strike="noStrike" kern="0" cap="none" spc="0" baseline="0">
                <a:solidFill>
                  <a:srgbClr val="000000"/>
                </a:solidFill>
                <a:uFillTx/>
              </a:defRPr>
            </a:pPr>
            <a:r>
              <a:rPr lang="en-US" sz="1000">
                <a:solidFill>
                  <a:srgbClr val="000000"/>
                </a:solidFill>
                <a:latin typeface="SGGW Mastro"/>
                <a:ea typeface="SGGW Mastro"/>
                <a:cs typeface="SGGW Mastro"/>
              </a:rPr>
              <a:t>tel. 22 59 35 777</a:t>
            </a:r>
          </a:p>
          <a:p>
            <a:pPr>
              <a:defRPr sz="1800" b="0" i="0" u="none" strike="noStrike" kern="0" cap="none" spc="0" baseline="0">
                <a:solidFill>
                  <a:srgbClr val="000000"/>
                </a:solidFill>
                <a:uFillTx/>
              </a:defRPr>
            </a:pPr>
            <a:r>
              <a:rPr lang="en-US" sz="1000">
                <a:solidFill>
                  <a:srgbClr val="000000"/>
                </a:solidFill>
                <a:latin typeface="SGGW Mastro"/>
                <a:ea typeface="SGGW Mastro"/>
                <a:cs typeface="SGGW Mastro"/>
              </a:rPr>
              <a:t>e-mail: </a:t>
            </a:r>
            <a:r>
              <a:rPr lang="en-US" sz="1000">
                <a:solidFill>
                  <a:srgbClr val="000000"/>
                </a:solidFill>
                <a:latin typeface="SGGW Mastro"/>
                <a:ea typeface="SGGW Mastro"/>
                <a:cs typeface="SGGW Mastro"/>
                <a:hlinkClick r:id="rId6"/>
              </a:rPr>
              <a:t>bg_czytelnia@sggw.edu.pl</a:t>
            </a:r>
            <a:r>
              <a:rPr lang="pl-PL" sz="1000">
                <a:solidFill>
                  <a:srgbClr val="000000"/>
                </a:solidFill>
                <a:latin typeface="SGGW Mastro"/>
                <a:ea typeface="SGGW Mastro"/>
                <a:cs typeface="SGGW Mastro"/>
              </a:rPr>
              <a:t> </a:t>
            </a:r>
            <a:endParaRPr lang="en-US" sz="1000">
              <a:solidFill>
                <a:srgbClr val="000000"/>
              </a:solidFill>
              <a:latin typeface="SGGW Mastro"/>
              <a:ea typeface="SGGW Mastro"/>
              <a:cs typeface="SGGW Mastro"/>
            </a:endParaRPr>
          </a:p>
          <a:p>
            <a:pPr>
              <a:buFont typeface="Wingdings"/>
              <a:buChar char="Ø"/>
              <a:defRPr sz="1800" b="0" i="0" u="none" strike="noStrike" kern="0" cap="none" spc="0" baseline="0">
                <a:solidFill>
                  <a:srgbClr val="000000"/>
                </a:solidFill>
                <a:uFillTx/>
              </a:defRPr>
            </a:pPr>
            <a:endParaRPr lang="en-US" sz="1000">
              <a:solidFill>
                <a:srgbClr val="000000"/>
              </a:solidFill>
              <a:latin typeface="SGGW Mastro"/>
              <a:ea typeface="SGGW Mastro"/>
              <a:cs typeface="SGGW Mastro"/>
            </a:endParaRPr>
          </a:p>
          <a:p>
            <a:pPr>
              <a:defRPr sz="1800" b="0" i="0" u="none" strike="noStrike" kern="0" cap="none" spc="0" baseline="0">
                <a:solidFill>
                  <a:srgbClr val="000000"/>
                </a:solidFill>
                <a:uFillTx/>
              </a:defRPr>
            </a:pPr>
            <a:r>
              <a:rPr lang="en-US" sz="1000" err="1">
                <a:solidFill>
                  <a:srgbClr val="000000"/>
                </a:solidFill>
                <a:latin typeface="SGGW Mastro"/>
                <a:ea typeface="SGGW Mastro"/>
                <a:cs typeface="SGGW Mastro"/>
              </a:rPr>
              <a:t>Informacja</a:t>
            </a:r>
            <a:r>
              <a:rPr lang="en-US" sz="1000">
                <a:solidFill>
                  <a:srgbClr val="000000"/>
                </a:solidFill>
                <a:latin typeface="SGGW Mastro"/>
                <a:ea typeface="SGGW Mastro"/>
                <a:cs typeface="SGGW Mastro"/>
              </a:rPr>
              <a:t> </a:t>
            </a:r>
            <a:r>
              <a:rPr lang="en-US" sz="1000" err="1">
                <a:solidFill>
                  <a:srgbClr val="000000"/>
                </a:solidFill>
                <a:latin typeface="SGGW Mastro"/>
                <a:ea typeface="SGGW Mastro"/>
                <a:cs typeface="SGGW Mastro"/>
              </a:rPr>
              <a:t>Naukowa</a:t>
            </a:r>
            <a:endParaRPr lang="en-US" sz="1000">
              <a:solidFill>
                <a:srgbClr val="000000"/>
              </a:solidFill>
              <a:latin typeface="SGGW Mastro"/>
              <a:ea typeface="SGGW Mastro"/>
              <a:cs typeface="SGGW Mastro"/>
            </a:endParaRPr>
          </a:p>
          <a:p>
            <a:pPr>
              <a:defRPr sz="1800" b="0" i="0" u="none" strike="noStrike" kern="0" cap="none" spc="0" baseline="0">
                <a:solidFill>
                  <a:srgbClr val="000000"/>
                </a:solidFill>
                <a:uFillTx/>
              </a:defRPr>
            </a:pPr>
            <a:r>
              <a:rPr lang="en-US" sz="1000">
                <a:solidFill>
                  <a:srgbClr val="000000"/>
                </a:solidFill>
                <a:latin typeface="SGGW Mastro"/>
                <a:ea typeface="SGGW Mastro"/>
                <a:cs typeface="SGGW Mastro"/>
              </a:rPr>
              <a:t>tel. 22 59 35 710</a:t>
            </a:r>
          </a:p>
          <a:p>
            <a:pPr>
              <a:defRPr sz="1800" b="0" i="0" u="none" strike="noStrike" kern="0" cap="none" spc="0" baseline="0">
                <a:solidFill>
                  <a:srgbClr val="000000"/>
                </a:solidFill>
                <a:uFillTx/>
              </a:defRPr>
            </a:pPr>
            <a:r>
              <a:rPr lang="en-US" sz="1000">
                <a:solidFill>
                  <a:srgbClr val="000000"/>
                </a:solidFill>
                <a:latin typeface="SGGW Mastro"/>
                <a:ea typeface="SGGW Mastro"/>
                <a:cs typeface="SGGW Mastro"/>
              </a:rPr>
              <a:t>e-mail: </a:t>
            </a:r>
            <a:r>
              <a:rPr lang="en-US" sz="1000">
                <a:solidFill>
                  <a:srgbClr val="000000"/>
                </a:solidFill>
                <a:latin typeface="SGGW Mastro"/>
                <a:ea typeface="SGGW Mastro"/>
                <a:cs typeface="SGGW Mastro"/>
                <a:hlinkClick r:id="rId4"/>
              </a:rPr>
              <a:t>bg_oin@sggw.edu.pl</a:t>
            </a:r>
            <a:r>
              <a:rPr lang="pl-PL" sz="1000">
                <a:solidFill>
                  <a:srgbClr val="000000"/>
                </a:solidFill>
                <a:latin typeface="SGGW Mastro"/>
                <a:ea typeface="SGGW Mastro"/>
                <a:cs typeface="SGGW Mastro"/>
              </a:rPr>
              <a:t> </a:t>
            </a:r>
            <a:endParaRPr lang="en-US" sz="1000">
              <a:solidFill>
                <a:srgbClr val="000000"/>
              </a:solidFill>
              <a:latin typeface="SGGW Mastro"/>
              <a:ea typeface="SGGW Mastro"/>
              <a:cs typeface="SGGW Mastro"/>
            </a:endParaRPr>
          </a:p>
          <a:p>
            <a:pPr lvl="0">
              <a:defRPr sz="1800" b="0" i="0" u="none" strike="noStrike" kern="0" cap="none" spc="0" baseline="0">
                <a:solidFill>
                  <a:srgbClr val="000000"/>
                </a:solidFill>
                <a:uFillTx/>
              </a:defRPr>
            </a:pPr>
            <a:endParaRPr lang="en-US" sz="1000" b="1">
              <a:solidFill>
                <a:srgbClr val="000000"/>
              </a:solidFill>
              <a:latin typeface="SGGW Mastro"/>
              <a:ea typeface="SGGW Mastro"/>
              <a:cs typeface="SGGW Mastro"/>
            </a:endParaRPr>
          </a:p>
          <a:p>
            <a:pPr lvl="0">
              <a:defRPr sz="1800" b="0" i="0" u="none" strike="noStrike" kern="0" cap="none" spc="0" baseline="0">
                <a:solidFill>
                  <a:srgbClr val="000000"/>
                </a:solidFill>
                <a:uFillTx/>
              </a:defRPr>
            </a:pPr>
            <a:r>
              <a:rPr lang="en-US" sz="1000" b="1" err="1">
                <a:solidFill>
                  <a:srgbClr val="000000"/>
                </a:solidFill>
                <a:latin typeface="SGGW Mastro"/>
                <a:ea typeface="SGGW Mastro"/>
                <a:cs typeface="SGGW Mastro"/>
              </a:rPr>
              <a:t>Biblioteka</a:t>
            </a:r>
            <a:r>
              <a:rPr lang="en-US" sz="1000" b="1">
                <a:solidFill>
                  <a:srgbClr val="000000"/>
                </a:solidFill>
                <a:latin typeface="SGGW Mastro"/>
                <a:ea typeface="SGGW Mastro"/>
                <a:cs typeface="SGGW Mastro"/>
              </a:rPr>
              <a:t> </a:t>
            </a:r>
            <a:r>
              <a:rPr lang="en-US" sz="1000" b="1" err="1">
                <a:solidFill>
                  <a:srgbClr val="000000"/>
                </a:solidFill>
                <a:latin typeface="SGGW Mastro"/>
                <a:ea typeface="SGGW Mastro"/>
                <a:cs typeface="SGGW Mastro"/>
              </a:rPr>
              <a:t>przy</a:t>
            </a:r>
            <a:r>
              <a:rPr lang="en-US" sz="1000" b="1">
                <a:solidFill>
                  <a:srgbClr val="000000"/>
                </a:solidFill>
                <a:latin typeface="SGGW Mastro"/>
                <a:ea typeface="SGGW Mastro"/>
                <a:cs typeface="SGGW Mastro"/>
              </a:rPr>
              <a:t> </a:t>
            </a:r>
            <a:r>
              <a:rPr lang="en-US" sz="1000" b="1" err="1">
                <a:solidFill>
                  <a:srgbClr val="000000"/>
                </a:solidFill>
                <a:latin typeface="SGGW Mastro"/>
                <a:ea typeface="SGGW Mastro"/>
                <a:cs typeface="SGGW Mastro"/>
              </a:rPr>
              <a:t>Instytucie</a:t>
            </a:r>
            <a:r>
              <a:rPr lang="en-US" sz="1000" b="1">
                <a:solidFill>
                  <a:srgbClr val="000000"/>
                </a:solidFill>
                <a:latin typeface="SGGW Mastro"/>
                <a:ea typeface="SGGW Mastro"/>
                <a:cs typeface="SGGW Mastro"/>
              </a:rPr>
              <a:t> </a:t>
            </a:r>
            <a:r>
              <a:rPr lang="en-US" sz="1000" b="1" err="1">
                <a:solidFill>
                  <a:srgbClr val="000000"/>
                </a:solidFill>
                <a:latin typeface="SGGW Mastro"/>
                <a:ea typeface="SGGW Mastro"/>
                <a:cs typeface="SGGW Mastro"/>
              </a:rPr>
              <a:t>Medycyny</a:t>
            </a:r>
            <a:r>
              <a:rPr lang="en-US" sz="1000" b="1">
                <a:solidFill>
                  <a:srgbClr val="000000"/>
                </a:solidFill>
                <a:latin typeface="SGGW Mastro"/>
                <a:ea typeface="SGGW Mastro"/>
                <a:cs typeface="SGGW Mastro"/>
              </a:rPr>
              <a:t> </a:t>
            </a:r>
            <a:r>
              <a:rPr lang="en-US" sz="1000" b="1" err="1">
                <a:solidFill>
                  <a:srgbClr val="000000"/>
                </a:solidFill>
                <a:latin typeface="SGGW Mastro"/>
                <a:ea typeface="SGGW Mastro"/>
                <a:cs typeface="SGGW Mastro"/>
              </a:rPr>
              <a:t>Weterynaryjnej</a:t>
            </a:r>
            <a:endParaRPr lang="en-US" sz="1000" b="1">
              <a:solidFill>
                <a:srgbClr val="000000"/>
              </a:solidFill>
              <a:latin typeface="SGGW Mastro"/>
              <a:ea typeface="SGGW Mastro"/>
              <a:cs typeface="SGGW Mastro"/>
            </a:endParaRPr>
          </a:p>
          <a:p>
            <a:pPr lvl="0">
              <a:defRPr sz="1800" b="0" i="0" u="none" strike="noStrike" kern="0" cap="none" spc="0" baseline="0">
                <a:solidFill>
                  <a:srgbClr val="000000"/>
                </a:solidFill>
                <a:uFillTx/>
              </a:defRPr>
            </a:pPr>
            <a:r>
              <a:rPr lang="en-US" sz="1000" b="1" err="1">
                <a:solidFill>
                  <a:srgbClr val="000000"/>
                </a:solidFill>
                <a:latin typeface="SGGW Mastro"/>
                <a:ea typeface="SGGW Mastro"/>
                <a:cs typeface="SGGW Mastro"/>
              </a:rPr>
              <a:t>Budynek</a:t>
            </a:r>
            <a:r>
              <a:rPr lang="en-US" sz="1000" b="1">
                <a:solidFill>
                  <a:srgbClr val="000000"/>
                </a:solidFill>
                <a:latin typeface="SGGW Mastro"/>
                <a:ea typeface="SGGW Mastro"/>
                <a:cs typeface="SGGW Mastro"/>
              </a:rPr>
              <a:t> nr 24, </a:t>
            </a:r>
            <a:r>
              <a:rPr lang="en-US" sz="1000" b="1" err="1">
                <a:solidFill>
                  <a:srgbClr val="000000"/>
                </a:solidFill>
                <a:latin typeface="SGGW Mastro"/>
                <a:ea typeface="SGGW Mastro"/>
                <a:cs typeface="SGGW Mastro"/>
              </a:rPr>
              <a:t>parter</a:t>
            </a:r>
            <a:endParaRPr lang="en-US" sz="1000" b="1">
              <a:solidFill>
                <a:srgbClr val="000000"/>
              </a:solidFill>
              <a:latin typeface="SGGW Mastro"/>
              <a:ea typeface="SGGW Mastro"/>
              <a:cs typeface="SGGW Mastro"/>
            </a:endParaRPr>
          </a:p>
          <a:p>
            <a:pPr lvl="0">
              <a:defRPr sz="1800" b="0" i="0" u="none" strike="noStrike" kern="0" cap="none" spc="0" baseline="0">
                <a:solidFill>
                  <a:srgbClr val="000000"/>
                </a:solidFill>
                <a:uFillTx/>
              </a:defRPr>
            </a:pPr>
            <a:r>
              <a:rPr lang="en-US" sz="1000" b="1">
                <a:solidFill>
                  <a:srgbClr val="000000"/>
                </a:solidFill>
                <a:latin typeface="SGGW Mastro"/>
                <a:ea typeface="SGGW Mastro"/>
                <a:cs typeface="SGGW Mastro"/>
              </a:rPr>
              <a:t>e-mail: </a:t>
            </a:r>
            <a:r>
              <a:rPr lang="en-US" sz="1000" b="1">
                <a:solidFill>
                  <a:srgbClr val="000000"/>
                </a:solidFill>
                <a:latin typeface="SGGW Mastro"/>
                <a:ea typeface="SGGW Mastro"/>
                <a:cs typeface="SGGW Mastro"/>
                <a:hlinkClick r:id="rId7"/>
              </a:rPr>
              <a:t>bib_weterynaria@sggw.edu.pl</a:t>
            </a:r>
            <a:r>
              <a:rPr lang="pl-PL" sz="1000" b="1">
                <a:solidFill>
                  <a:srgbClr val="000000"/>
                </a:solidFill>
                <a:latin typeface="SGGW Mastro"/>
                <a:ea typeface="SGGW Mastro"/>
                <a:cs typeface="SGGW Mastro"/>
              </a:rPr>
              <a:t> </a:t>
            </a:r>
            <a:endParaRPr lang="en-US" sz="1000" b="1">
              <a:solidFill>
                <a:srgbClr val="000000"/>
              </a:solidFill>
              <a:latin typeface="SGGW Mastro"/>
              <a:ea typeface="SGGW Mastro"/>
              <a:cs typeface="SGGW Mastro"/>
            </a:endParaRPr>
          </a:p>
          <a:p>
            <a:pPr lvl="0">
              <a:defRPr sz="1800" b="0" i="0" u="none" strike="noStrike" kern="0" cap="none" spc="0" baseline="0">
                <a:solidFill>
                  <a:srgbClr val="000000"/>
                </a:solidFill>
                <a:uFillTx/>
              </a:defRPr>
            </a:pPr>
            <a:r>
              <a:rPr lang="en-US" sz="1000" b="1">
                <a:solidFill>
                  <a:srgbClr val="000000"/>
                </a:solidFill>
                <a:latin typeface="SGGW Mastro"/>
                <a:ea typeface="SGGW Mastro"/>
                <a:cs typeface="SGGW Mastro"/>
              </a:rPr>
              <a:t>tel. 22 59 35 782</a:t>
            </a:r>
          </a:p>
          <a:p>
            <a:pPr lvl="0">
              <a:defRPr sz="1800" b="0" i="0" u="none" strike="noStrike" kern="0" cap="none" spc="0" baseline="0">
                <a:solidFill>
                  <a:srgbClr val="000000"/>
                </a:solidFill>
                <a:uFillTx/>
              </a:defRPr>
            </a:pPr>
            <a:endParaRPr lang="en-US" sz="1000" b="1">
              <a:solidFill>
                <a:srgbClr val="000000"/>
              </a:solidFill>
              <a:latin typeface="SGGW Mastro"/>
              <a:ea typeface="SGGW Mastro"/>
              <a:cs typeface="SGGW Mastro"/>
            </a:endParaRPr>
          </a:p>
          <a:p>
            <a:pPr lvl="0">
              <a:defRPr sz="1800" b="0" i="0" u="none" strike="noStrike" kern="0" cap="none" spc="0" baseline="0">
                <a:solidFill>
                  <a:srgbClr val="000000"/>
                </a:solidFill>
                <a:uFillTx/>
              </a:defRPr>
            </a:pPr>
            <a:r>
              <a:rPr lang="en-US" sz="1000" b="1" err="1">
                <a:solidFill>
                  <a:srgbClr val="000000"/>
                </a:solidFill>
                <a:latin typeface="SGGW Mastro"/>
                <a:ea typeface="SGGW Mastro"/>
                <a:cs typeface="SGGW Mastro"/>
              </a:rPr>
              <a:t>Biblioteka</a:t>
            </a:r>
            <a:r>
              <a:rPr lang="en-US" sz="1000" b="1">
                <a:solidFill>
                  <a:srgbClr val="000000"/>
                </a:solidFill>
                <a:latin typeface="SGGW Mastro"/>
                <a:ea typeface="SGGW Mastro"/>
                <a:cs typeface="SGGW Mastro"/>
              </a:rPr>
              <a:t> </a:t>
            </a:r>
            <a:r>
              <a:rPr lang="en-US" sz="1000" b="1" err="1">
                <a:solidFill>
                  <a:srgbClr val="000000"/>
                </a:solidFill>
                <a:latin typeface="SGGW Mastro"/>
                <a:ea typeface="SGGW Mastro"/>
                <a:cs typeface="SGGW Mastro"/>
              </a:rPr>
              <a:t>przy</a:t>
            </a:r>
            <a:r>
              <a:rPr lang="en-US" sz="1000" b="1">
                <a:solidFill>
                  <a:srgbClr val="000000"/>
                </a:solidFill>
                <a:latin typeface="SGGW Mastro"/>
                <a:ea typeface="SGGW Mastro"/>
                <a:cs typeface="SGGW Mastro"/>
              </a:rPr>
              <a:t> </a:t>
            </a:r>
            <a:r>
              <a:rPr lang="en-US" sz="1000" b="1" err="1">
                <a:solidFill>
                  <a:srgbClr val="000000"/>
                </a:solidFill>
                <a:latin typeface="SGGW Mastro"/>
                <a:ea typeface="SGGW Mastro"/>
                <a:cs typeface="SGGW Mastro"/>
              </a:rPr>
              <a:t>Instytucie</a:t>
            </a:r>
            <a:r>
              <a:rPr lang="en-US" sz="1000" b="1">
                <a:solidFill>
                  <a:srgbClr val="000000"/>
                </a:solidFill>
                <a:latin typeface="SGGW Mastro"/>
                <a:ea typeface="SGGW Mastro"/>
                <a:cs typeface="SGGW Mastro"/>
              </a:rPr>
              <a:t> Nauk o </a:t>
            </a:r>
            <a:r>
              <a:rPr lang="en-US" sz="1000" b="1" err="1">
                <a:solidFill>
                  <a:srgbClr val="000000"/>
                </a:solidFill>
                <a:latin typeface="SGGW Mastro"/>
                <a:ea typeface="SGGW Mastro"/>
                <a:cs typeface="SGGW Mastro"/>
              </a:rPr>
              <a:t>Żywieniu</a:t>
            </a:r>
            <a:r>
              <a:rPr lang="en-US" sz="1000" b="1">
                <a:solidFill>
                  <a:srgbClr val="000000"/>
                </a:solidFill>
                <a:latin typeface="SGGW Mastro"/>
                <a:ea typeface="SGGW Mastro"/>
                <a:cs typeface="SGGW Mastro"/>
              </a:rPr>
              <a:t> </a:t>
            </a:r>
            <a:r>
              <a:rPr lang="en-US" sz="1000" b="1" err="1">
                <a:solidFill>
                  <a:srgbClr val="000000"/>
                </a:solidFill>
                <a:latin typeface="SGGW Mastro"/>
                <a:ea typeface="SGGW Mastro"/>
                <a:cs typeface="SGGW Mastro"/>
              </a:rPr>
              <a:t>Człowieka</a:t>
            </a:r>
            <a:endParaRPr lang="en-US" sz="1000" b="1">
              <a:solidFill>
                <a:srgbClr val="000000"/>
              </a:solidFill>
              <a:latin typeface="SGGW Mastro"/>
              <a:ea typeface="SGGW Mastro"/>
              <a:cs typeface="SGGW Mastro"/>
            </a:endParaRPr>
          </a:p>
          <a:p>
            <a:pPr lvl="0">
              <a:defRPr sz="1800" b="0" i="0" u="none" strike="noStrike" kern="0" cap="none" spc="0" baseline="0">
                <a:solidFill>
                  <a:srgbClr val="000000"/>
                </a:solidFill>
                <a:uFillTx/>
              </a:defRPr>
            </a:pPr>
            <a:r>
              <a:rPr lang="en-US" sz="1000" b="1" err="1">
                <a:solidFill>
                  <a:srgbClr val="000000"/>
                </a:solidFill>
                <a:latin typeface="SGGW Mastro"/>
                <a:ea typeface="SGGW Mastro"/>
                <a:cs typeface="SGGW Mastro"/>
              </a:rPr>
              <a:t>Budynek</a:t>
            </a:r>
            <a:r>
              <a:rPr lang="en-US" sz="1000" b="1">
                <a:solidFill>
                  <a:srgbClr val="000000"/>
                </a:solidFill>
                <a:latin typeface="SGGW Mastro"/>
                <a:ea typeface="SGGW Mastro"/>
                <a:cs typeface="SGGW Mastro"/>
              </a:rPr>
              <a:t> nr 32, </a:t>
            </a:r>
            <a:r>
              <a:rPr lang="en-US" sz="1000" b="1" err="1">
                <a:solidFill>
                  <a:srgbClr val="000000"/>
                </a:solidFill>
                <a:latin typeface="SGGW Mastro"/>
                <a:ea typeface="SGGW Mastro"/>
                <a:cs typeface="SGGW Mastro"/>
              </a:rPr>
              <a:t>parter</a:t>
            </a:r>
            <a:r>
              <a:rPr lang="en-US" sz="1000" b="1">
                <a:solidFill>
                  <a:srgbClr val="000000"/>
                </a:solidFill>
                <a:latin typeface="SGGW Mastro"/>
                <a:ea typeface="SGGW Mastro"/>
                <a:cs typeface="SGGW Mastro"/>
              </a:rPr>
              <a:t>, </a:t>
            </a:r>
            <a:r>
              <a:rPr lang="en-US" sz="1000" b="1" err="1">
                <a:solidFill>
                  <a:srgbClr val="000000"/>
                </a:solidFill>
                <a:latin typeface="SGGW Mastro"/>
                <a:ea typeface="SGGW Mastro"/>
                <a:cs typeface="SGGW Mastro"/>
              </a:rPr>
              <a:t>pok</a:t>
            </a:r>
            <a:r>
              <a:rPr lang="en-US" sz="1000" b="1">
                <a:solidFill>
                  <a:srgbClr val="000000"/>
                </a:solidFill>
                <a:latin typeface="SGGW Mastro"/>
                <a:ea typeface="SGGW Mastro"/>
                <a:cs typeface="SGGW Mastro"/>
              </a:rPr>
              <a:t>. 114</a:t>
            </a:r>
          </a:p>
          <a:p>
            <a:pPr lvl="0">
              <a:defRPr sz="1800" b="0" i="0" u="none" strike="noStrike" kern="0" cap="none" spc="0" baseline="0">
                <a:solidFill>
                  <a:srgbClr val="000000"/>
                </a:solidFill>
                <a:uFillTx/>
              </a:defRPr>
            </a:pPr>
            <a:r>
              <a:rPr lang="en-US" sz="1000" b="1">
                <a:solidFill>
                  <a:srgbClr val="000000"/>
                </a:solidFill>
                <a:latin typeface="SGGW Mastro"/>
                <a:ea typeface="SGGW Mastro"/>
                <a:cs typeface="SGGW Mastro"/>
              </a:rPr>
              <a:t>e-mail: </a:t>
            </a:r>
            <a:r>
              <a:rPr lang="en-US" sz="1000" b="1">
                <a:solidFill>
                  <a:srgbClr val="000000"/>
                </a:solidFill>
                <a:latin typeface="SGGW Mastro"/>
                <a:ea typeface="SGGW Mastro"/>
                <a:cs typeface="SGGW Mastro"/>
                <a:hlinkClick r:id="rId8"/>
              </a:rPr>
              <a:t>bib_zywienie@sggw.edu.pl</a:t>
            </a:r>
            <a:r>
              <a:rPr lang="pl-PL" sz="1000" b="1">
                <a:solidFill>
                  <a:srgbClr val="000000"/>
                </a:solidFill>
                <a:latin typeface="SGGW Mastro"/>
                <a:ea typeface="SGGW Mastro"/>
                <a:cs typeface="SGGW Mastro"/>
              </a:rPr>
              <a:t> </a:t>
            </a:r>
            <a:endParaRPr lang="en-US" sz="1000" b="1">
              <a:solidFill>
                <a:srgbClr val="000000"/>
              </a:solidFill>
              <a:latin typeface="SGGW Mastro"/>
              <a:ea typeface="SGGW Mastro"/>
              <a:cs typeface="SGGW Mastro"/>
            </a:endParaRPr>
          </a:p>
          <a:p>
            <a:pPr lvl="0">
              <a:defRPr sz="1800" b="0" i="0" u="none" strike="noStrike" kern="0" cap="none" spc="0" baseline="0">
                <a:solidFill>
                  <a:srgbClr val="000000"/>
                </a:solidFill>
                <a:uFillTx/>
              </a:defRPr>
            </a:pPr>
            <a:r>
              <a:rPr lang="en-US" sz="1000" b="1">
                <a:solidFill>
                  <a:srgbClr val="000000"/>
                </a:solidFill>
                <a:latin typeface="SGGW Mastro"/>
                <a:ea typeface="SGGW Mastro"/>
                <a:cs typeface="SGGW Mastro"/>
              </a:rPr>
              <a:t>tel. 22 59 37 008</a:t>
            </a:r>
          </a:p>
          <a:p>
            <a:pPr lvl="0">
              <a:defRPr sz="1800" b="0" i="0" u="none" strike="noStrike" kern="0" cap="none" spc="0" baseline="0">
                <a:solidFill>
                  <a:srgbClr val="000000"/>
                </a:solidFill>
                <a:uFillTx/>
              </a:defRPr>
            </a:pPr>
            <a:endParaRPr lang="en-US" sz="1000" b="1">
              <a:solidFill>
                <a:srgbClr val="000000"/>
              </a:solidFill>
              <a:latin typeface="SGGW Mastro"/>
              <a:ea typeface="SGGW Mastro"/>
              <a:cs typeface="SGGW Mastro"/>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490892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7851E8-2995-4A47-BBEE-8376EB2091B4}"/>
              </a:ext>
            </a:extLst>
          </p:cNvPr>
          <p:cNvSpPr>
            <a:spLocks noGrp="1"/>
          </p:cNvSpPr>
          <p:nvPr>
            <p:ph type="title"/>
          </p:nvPr>
        </p:nvSpPr>
        <p:spPr>
          <a:xfrm>
            <a:off x="426043" y="213269"/>
            <a:ext cx="10147286" cy="591690"/>
          </a:xfrm>
        </p:spPr>
        <p:txBody>
          <a:bodyPr>
            <a:noAutofit/>
          </a:bodyPr>
          <a:lstStyle/>
          <a:p>
            <a:r>
              <a:rPr lang="pl-PL" sz="3200" b="1" dirty="0">
                <a:solidFill>
                  <a:srgbClr val="1D3F39"/>
                </a:solidFill>
              </a:rPr>
              <a:t>Biblioteka Główna SGGW – Twoje miejsce nauki i rozwoju</a:t>
            </a:r>
          </a:p>
        </p:txBody>
      </p:sp>
      <p:sp>
        <p:nvSpPr>
          <p:cNvPr id="10" name="Symbol zastępczy zawartości 9">
            <a:extLst>
              <a:ext uri="{FF2B5EF4-FFF2-40B4-BE49-F238E27FC236}">
                <a16:creationId xmlns:a16="http://schemas.microsoft.com/office/drawing/2014/main" id="{C491A939-360E-42A2-B542-CA1BE261A29E}"/>
              </a:ext>
            </a:extLst>
          </p:cNvPr>
          <p:cNvSpPr>
            <a:spLocks noGrp="1"/>
          </p:cNvSpPr>
          <p:nvPr>
            <p:ph idx="1"/>
          </p:nvPr>
        </p:nvSpPr>
        <p:spPr>
          <a:xfrm>
            <a:off x="426043" y="924410"/>
            <a:ext cx="6361043" cy="4377055"/>
          </a:xfrm>
        </p:spPr>
        <p:txBody>
          <a:bodyPr vert="horz" lIns="91440" tIns="45720" rIns="91440" bIns="45720" rtlCol="0" anchor="t">
            <a:noAutofit/>
          </a:bodyPr>
          <a:lstStyle/>
          <a:p>
            <a:pPr marL="0" indent="0">
              <a:lnSpc>
                <a:spcPct val="110000"/>
              </a:lnSpc>
              <a:spcBef>
                <a:spcPts val="0"/>
              </a:spcBef>
              <a:buNone/>
            </a:pPr>
            <a:r>
              <a:rPr lang="pl-PL" sz="1400" b="1" dirty="0">
                <a:latin typeface="+mj-lt"/>
                <a:ea typeface="+mj-ea"/>
                <a:cs typeface="+mj-cs"/>
              </a:rPr>
              <a:t>Gdzie i jak możesz korzystać z biblioteki?</a:t>
            </a:r>
          </a:p>
          <a:p>
            <a:pPr marL="0" indent="0">
              <a:lnSpc>
                <a:spcPct val="110000"/>
              </a:lnSpc>
              <a:spcBef>
                <a:spcPts val="0"/>
              </a:spcBef>
              <a:buNone/>
            </a:pPr>
            <a:endParaRPr lang="pl-PL" sz="1400" b="1" dirty="0">
              <a:latin typeface="+mj-lt"/>
            </a:endParaRPr>
          </a:p>
          <a:p>
            <a:pPr>
              <a:lnSpc>
                <a:spcPct val="110000"/>
              </a:lnSpc>
              <a:spcBef>
                <a:spcPts val="0"/>
              </a:spcBef>
            </a:pPr>
            <a:r>
              <a:rPr lang="pl-PL" sz="1400" b="1" dirty="0">
                <a:solidFill>
                  <a:srgbClr val="C00000"/>
                </a:solidFill>
                <a:latin typeface="+mj-lt"/>
                <a:ea typeface="+mj-ea"/>
                <a:cs typeface="+mj-cs"/>
              </a:rPr>
              <a:t>Wypożyczalnia</a:t>
            </a:r>
            <a:endParaRPr lang="pl-PL" sz="1400" b="1" dirty="0">
              <a:latin typeface="+mj-lt"/>
              <a:ea typeface="+mj-ea"/>
              <a:cs typeface="+mj-cs"/>
            </a:endParaRPr>
          </a:p>
          <a:p>
            <a:pPr marL="215900" indent="0">
              <a:lnSpc>
                <a:spcPct val="110000"/>
              </a:lnSpc>
              <a:spcBef>
                <a:spcPts val="0"/>
              </a:spcBef>
              <a:buNone/>
            </a:pPr>
            <a:r>
              <a:rPr lang="pl-PL" sz="1400" dirty="0">
                <a:latin typeface="+mj-lt"/>
                <a:ea typeface="+mj-ea"/>
                <a:cs typeface="+mj-cs"/>
              </a:rPr>
              <a:t>Udostępnianie podręczników i książek naukowych: 10 pozycji zasobów  bibliotecznych jednocześnie na okres 60 dni.</a:t>
            </a:r>
          </a:p>
          <a:p>
            <a:pPr>
              <a:lnSpc>
                <a:spcPct val="110000"/>
              </a:lnSpc>
              <a:spcBef>
                <a:spcPts val="0"/>
              </a:spcBef>
            </a:pPr>
            <a:r>
              <a:rPr lang="pl-PL" sz="1400" b="1" dirty="0">
                <a:solidFill>
                  <a:srgbClr val="C00000"/>
                </a:solidFill>
                <a:latin typeface="+mj-lt"/>
                <a:ea typeface="+mj-ea"/>
                <a:cs typeface="+mj-cs"/>
              </a:rPr>
              <a:t>Czytelnie</a:t>
            </a:r>
            <a:endParaRPr lang="pl-PL" sz="1400" b="1" dirty="0">
              <a:latin typeface="+mj-lt"/>
              <a:ea typeface="+mj-ea"/>
              <a:cs typeface="+mj-cs"/>
            </a:endParaRPr>
          </a:p>
          <a:p>
            <a:pPr marL="236220" indent="0">
              <a:lnSpc>
                <a:spcPct val="110000"/>
              </a:lnSpc>
              <a:spcBef>
                <a:spcPts val="0"/>
              </a:spcBef>
              <a:buNone/>
            </a:pPr>
            <a:r>
              <a:rPr lang="pl-PL" sz="1400" dirty="0">
                <a:latin typeface="+mj-lt"/>
                <a:ea typeface="+mn-lt"/>
                <a:cs typeface="+mn-lt"/>
              </a:rPr>
              <a:t>Dostęp</a:t>
            </a:r>
            <a:r>
              <a:rPr lang="pl-PL" sz="1400" dirty="0">
                <a:latin typeface="+mj-lt"/>
                <a:ea typeface="+mj-ea"/>
                <a:cs typeface="+mj-cs"/>
              </a:rPr>
              <a:t> do zbiorów na miejscu; </a:t>
            </a:r>
            <a:r>
              <a:rPr lang="pl-PL" sz="1400" dirty="0">
                <a:latin typeface="+mj-lt"/>
                <a:ea typeface="+mn-lt"/>
                <a:cs typeface="+mn-lt"/>
              </a:rPr>
              <a:t>strefy nauki i relaksu.</a:t>
            </a:r>
          </a:p>
          <a:p>
            <a:pPr>
              <a:lnSpc>
                <a:spcPct val="110000"/>
              </a:lnSpc>
              <a:spcBef>
                <a:spcPts val="0"/>
              </a:spcBef>
            </a:pPr>
            <a:r>
              <a:rPr lang="pl-PL" sz="1400" b="1" dirty="0">
                <a:solidFill>
                  <a:srgbClr val="C00000"/>
                </a:solidFill>
                <a:latin typeface="+mj-lt"/>
                <a:ea typeface="+mj-ea"/>
                <a:cs typeface="+mj-cs"/>
              </a:rPr>
              <a:t>E-zasoby</a:t>
            </a:r>
            <a:r>
              <a:rPr lang="pl-PL" sz="1400" b="1" dirty="0">
                <a:latin typeface="+mj-lt"/>
                <a:ea typeface="+mj-ea"/>
                <a:cs typeface="+mj-cs"/>
              </a:rPr>
              <a:t> </a:t>
            </a:r>
          </a:p>
          <a:p>
            <a:pPr marL="245745" indent="0">
              <a:lnSpc>
                <a:spcPct val="110000"/>
              </a:lnSpc>
              <a:spcBef>
                <a:spcPts val="0"/>
              </a:spcBef>
              <a:buNone/>
            </a:pPr>
            <a:r>
              <a:rPr lang="pl-PL" sz="1400" dirty="0">
                <a:latin typeface="+mj-lt"/>
                <a:ea typeface="+mj-ea"/>
                <a:cs typeface="+mj-cs"/>
              </a:rPr>
              <a:t>Bazy danych, e-booki i czasopisma naukowe (dostęp zdalny 24/7).</a:t>
            </a:r>
          </a:p>
          <a:p>
            <a:pPr>
              <a:lnSpc>
                <a:spcPct val="110000"/>
              </a:lnSpc>
              <a:spcBef>
                <a:spcPts val="0"/>
              </a:spcBef>
            </a:pPr>
            <a:r>
              <a:rPr lang="pl-PL" sz="1400" b="1" dirty="0">
                <a:solidFill>
                  <a:srgbClr val="C00000"/>
                </a:solidFill>
                <a:latin typeface="+mj-lt"/>
                <a:ea typeface="+mj-ea"/>
                <a:cs typeface="+mj-cs"/>
              </a:rPr>
              <a:t>Książkomat i </a:t>
            </a:r>
            <a:r>
              <a:rPr lang="pl-PL" sz="1400" b="1" dirty="0" err="1">
                <a:solidFill>
                  <a:srgbClr val="C00000"/>
                </a:solidFill>
                <a:latin typeface="+mj-lt"/>
                <a:ea typeface="+mj-ea"/>
                <a:cs typeface="+mj-cs"/>
              </a:rPr>
              <a:t>wrzutnia</a:t>
            </a:r>
            <a:r>
              <a:rPr lang="pl-PL" sz="1400" dirty="0">
                <a:latin typeface="+mj-lt"/>
                <a:ea typeface="+mj-ea"/>
                <a:cs typeface="+mj-cs"/>
              </a:rPr>
              <a:t> </a:t>
            </a:r>
          </a:p>
          <a:p>
            <a:pPr marL="245745" indent="0">
              <a:lnSpc>
                <a:spcPct val="110000"/>
              </a:lnSpc>
              <a:spcBef>
                <a:spcPts val="0"/>
              </a:spcBef>
              <a:buNone/>
            </a:pPr>
            <a:r>
              <a:rPr lang="pl-PL" sz="1400" dirty="0">
                <a:latin typeface="+mj-lt"/>
                <a:ea typeface="+mj-ea"/>
                <a:cs typeface="+mj-cs"/>
              </a:rPr>
              <a:t>Odbieranie i zwracanie książek 24/7 - wygodnie, szybko, o każdej porze.</a:t>
            </a:r>
          </a:p>
          <a:p>
            <a:pPr>
              <a:lnSpc>
                <a:spcPct val="110000"/>
              </a:lnSpc>
              <a:spcBef>
                <a:spcPts val="0"/>
              </a:spcBef>
              <a:buFont typeface="Arial" panose="020B0604020202020204" pitchFamily="34" charset="0"/>
              <a:buChar char="•"/>
            </a:pPr>
            <a:r>
              <a:rPr lang="pl-PL" sz="1400" b="1" dirty="0">
                <a:solidFill>
                  <a:srgbClr val="C00000"/>
                </a:solidFill>
                <a:latin typeface="+mj-lt"/>
                <a:ea typeface="+mj-ea"/>
                <a:cs typeface="+mj-cs"/>
              </a:rPr>
              <a:t>Beletrystyka</a:t>
            </a:r>
            <a:endParaRPr lang="pl-PL" sz="1400" b="1" dirty="0">
              <a:latin typeface="+mj-lt"/>
              <a:ea typeface="+mj-ea"/>
              <a:cs typeface="+mj-cs"/>
            </a:endParaRPr>
          </a:p>
          <a:p>
            <a:pPr marL="255270" indent="0">
              <a:lnSpc>
                <a:spcPct val="110000"/>
              </a:lnSpc>
              <a:spcBef>
                <a:spcPts val="0"/>
              </a:spcBef>
              <a:buNone/>
            </a:pPr>
            <a:r>
              <a:rPr lang="pl-PL" sz="1400" dirty="0">
                <a:latin typeface="+mj-lt"/>
                <a:ea typeface="+mj-ea"/>
                <a:cs typeface="+mj-cs"/>
              </a:rPr>
              <a:t>Nie tylko podręczniki! Literatura piękna dla relaksu.</a:t>
            </a:r>
          </a:p>
          <a:p>
            <a:pPr>
              <a:lnSpc>
                <a:spcPct val="110000"/>
              </a:lnSpc>
              <a:spcBef>
                <a:spcPts val="0"/>
              </a:spcBef>
            </a:pPr>
            <a:r>
              <a:rPr lang="pl-PL" sz="1400" b="1" dirty="0">
                <a:solidFill>
                  <a:srgbClr val="C00000"/>
                </a:solidFill>
                <a:latin typeface="+mj-lt"/>
                <a:ea typeface="+mj-ea"/>
                <a:cs typeface="+mj-cs"/>
              </a:rPr>
              <a:t>Platforma </a:t>
            </a:r>
            <a:r>
              <a:rPr lang="pl-PL" sz="1400" b="1" dirty="0" err="1">
                <a:solidFill>
                  <a:srgbClr val="C00000"/>
                </a:solidFill>
                <a:latin typeface="+mj-lt"/>
                <a:ea typeface="+mj-ea"/>
                <a:cs typeface="+mj-cs"/>
              </a:rPr>
              <a:t>Legimi</a:t>
            </a:r>
            <a:endParaRPr lang="pl-PL" sz="1400" b="1" dirty="0">
              <a:latin typeface="+mj-lt"/>
              <a:ea typeface="+mj-ea"/>
              <a:cs typeface="+mj-cs"/>
            </a:endParaRPr>
          </a:p>
          <a:p>
            <a:pPr marL="255270" indent="0">
              <a:lnSpc>
                <a:spcPct val="110000"/>
              </a:lnSpc>
              <a:spcBef>
                <a:spcPts val="0"/>
              </a:spcBef>
              <a:buNone/>
            </a:pPr>
            <a:r>
              <a:rPr lang="pl-PL" sz="1400" dirty="0">
                <a:latin typeface="+mj-lt"/>
                <a:ea typeface="+mj-ea"/>
                <a:cs typeface="+mj-cs"/>
              </a:rPr>
              <a:t>Dostęp do tysięcy e-booków literatury pięknej – kody do odebrania w </a:t>
            </a:r>
            <a:r>
              <a:rPr lang="pl-PL" sz="1400" dirty="0">
                <a:latin typeface="+mj-lt"/>
              </a:rPr>
              <a:t>wypożyczalni.</a:t>
            </a:r>
          </a:p>
          <a:p>
            <a:pPr>
              <a:lnSpc>
                <a:spcPct val="110000"/>
              </a:lnSpc>
              <a:spcBef>
                <a:spcPts val="0"/>
              </a:spcBef>
            </a:pPr>
            <a:r>
              <a:rPr lang="pl-PL" sz="1400" b="1" dirty="0">
                <a:solidFill>
                  <a:srgbClr val="C00000"/>
                </a:solidFill>
                <a:latin typeface="+mj-lt"/>
                <a:ea typeface="+mj-ea"/>
                <a:cs typeface="+mj-cs"/>
              </a:rPr>
              <a:t>Szkolenie biblioteczne/Akcja Reaktywacja - 14.10.2025</a:t>
            </a:r>
            <a:r>
              <a:rPr lang="pl-PL" sz="1400" b="1" dirty="0">
                <a:latin typeface="+mj-lt"/>
                <a:ea typeface="+mj-ea"/>
                <a:cs typeface="+mj-cs"/>
              </a:rPr>
              <a:t> </a:t>
            </a:r>
            <a:r>
              <a:rPr lang="pl-PL" sz="1400" dirty="0">
                <a:latin typeface="+mj-lt"/>
                <a:ea typeface="+mj-ea"/>
                <a:cs typeface="+mj-cs"/>
                <a:hlinkClick r:id="rId3"/>
              </a:rPr>
              <a:t>https://szkolenia.sggw.edu.pl/</a:t>
            </a:r>
            <a:endParaRPr lang="pl-PL" sz="1400" dirty="0">
              <a:latin typeface="+mj-lt"/>
              <a:ea typeface="+mj-ea"/>
              <a:cs typeface="+mj-cs"/>
            </a:endParaRPr>
          </a:p>
          <a:p>
            <a:pPr marL="0" indent="0">
              <a:lnSpc>
                <a:spcPct val="110000"/>
              </a:lnSpc>
              <a:spcBef>
                <a:spcPts val="0"/>
              </a:spcBef>
              <a:buNone/>
            </a:pPr>
            <a:endParaRPr lang="pl-PL" sz="1400" dirty="0">
              <a:latin typeface="SGGW Mastro"/>
              <a:ea typeface="+mj-ea"/>
              <a:cs typeface="+mj-cs"/>
            </a:endParaRPr>
          </a:p>
        </p:txBody>
      </p:sp>
      <p:pic>
        <p:nvPicPr>
          <p:cNvPr id="4" name="Obraz 3">
            <a:extLst>
              <a:ext uri="{FF2B5EF4-FFF2-40B4-BE49-F238E27FC236}">
                <a16:creationId xmlns:a16="http://schemas.microsoft.com/office/drawing/2014/main" id="{9863ECE0-64E3-4BDE-B300-88065A7BC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9899" y="924410"/>
            <a:ext cx="3084246" cy="2313185"/>
          </a:xfrm>
          <a:prstGeom prst="rect">
            <a:avLst/>
          </a:prstGeom>
          <a:ln>
            <a:noFill/>
          </a:ln>
          <a:effectLst>
            <a:outerShdw blurRad="190500" algn="tl" rotWithShape="0">
              <a:srgbClr val="000000">
                <a:alpha val="70000"/>
              </a:srgbClr>
            </a:outerShdw>
          </a:effectLst>
        </p:spPr>
      </p:pic>
      <p:pic>
        <p:nvPicPr>
          <p:cNvPr id="6" name="Obraz 5">
            <a:extLst>
              <a:ext uri="{FF2B5EF4-FFF2-40B4-BE49-F238E27FC236}">
                <a16:creationId xmlns:a16="http://schemas.microsoft.com/office/drawing/2014/main" id="{30BE3C3F-2011-44D3-BECE-5CF5588BF9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7635" y="2753632"/>
            <a:ext cx="3276601" cy="245745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012591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7851E8-2995-4A47-BBEE-8376EB2091B4}"/>
              </a:ext>
            </a:extLst>
          </p:cNvPr>
          <p:cNvSpPr>
            <a:spLocks noGrp="1"/>
          </p:cNvSpPr>
          <p:nvPr>
            <p:ph type="title"/>
          </p:nvPr>
        </p:nvSpPr>
        <p:spPr>
          <a:xfrm>
            <a:off x="268158" y="183653"/>
            <a:ext cx="9997399" cy="948899"/>
          </a:xfrm>
        </p:spPr>
        <p:txBody>
          <a:bodyPr>
            <a:noAutofit/>
          </a:bodyPr>
          <a:lstStyle/>
          <a:p>
            <a:r>
              <a:rPr lang="pl-PL" sz="3200" b="1" dirty="0">
                <a:solidFill>
                  <a:srgbClr val="1D3F39"/>
                </a:solidFill>
              </a:rPr>
              <a:t>Logowanie do zasobów BG SGGW</a:t>
            </a:r>
          </a:p>
        </p:txBody>
      </p:sp>
      <p:sp>
        <p:nvSpPr>
          <p:cNvPr id="10" name="Symbol zastępczy zawartości 9">
            <a:extLst>
              <a:ext uri="{FF2B5EF4-FFF2-40B4-BE49-F238E27FC236}">
                <a16:creationId xmlns:a16="http://schemas.microsoft.com/office/drawing/2014/main" id="{C491A939-360E-42A2-B542-CA1BE261A29E}"/>
              </a:ext>
            </a:extLst>
          </p:cNvPr>
          <p:cNvSpPr>
            <a:spLocks noGrp="1"/>
          </p:cNvSpPr>
          <p:nvPr>
            <p:ph idx="1"/>
          </p:nvPr>
        </p:nvSpPr>
        <p:spPr>
          <a:xfrm>
            <a:off x="141943" y="1270135"/>
            <a:ext cx="4571138" cy="3625897"/>
          </a:xfrm>
        </p:spPr>
        <p:txBody>
          <a:bodyPr vert="horz" lIns="91440" tIns="45720" rIns="91440" bIns="45720" rtlCol="0" anchor="t">
            <a:normAutofit/>
          </a:bodyPr>
          <a:lstStyle/>
          <a:p>
            <a:pPr marL="271145" indent="0">
              <a:lnSpc>
                <a:spcPct val="100000"/>
              </a:lnSpc>
              <a:spcBef>
                <a:spcPts val="0"/>
              </a:spcBef>
              <a:buNone/>
            </a:pPr>
            <a:r>
              <a:rPr lang="pl-PL" sz="1800" b="1" dirty="0">
                <a:latin typeface="+mj-lt"/>
                <a:ea typeface="+mj-ea"/>
                <a:cs typeface="+mj-cs"/>
              </a:rPr>
              <a:t>Z baz danych i książek elektronicznych dostępnych w BG można korzystać także z komputerów spoza sieci SGGW.</a:t>
            </a:r>
            <a:endParaRPr lang="pl-PL" sz="1800" dirty="0">
              <a:latin typeface="+mj-lt"/>
              <a:ea typeface="+mj-ea"/>
              <a:cs typeface="+mj-cs"/>
            </a:endParaRPr>
          </a:p>
          <a:p>
            <a:pPr marL="271145" indent="0">
              <a:lnSpc>
                <a:spcPct val="100000"/>
              </a:lnSpc>
              <a:spcBef>
                <a:spcPts val="0"/>
              </a:spcBef>
              <a:buNone/>
            </a:pPr>
            <a:endParaRPr lang="pl-PL" sz="1800" b="1" dirty="0">
              <a:latin typeface="+mj-lt"/>
              <a:ea typeface="Calibri" panose="020F0502020204030204"/>
              <a:cs typeface="Calibri" panose="020F0502020204030204"/>
            </a:endParaRPr>
          </a:p>
          <a:p>
            <a:pPr marL="271145" indent="0">
              <a:lnSpc>
                <a:spcPct val="100000"/>
              </a:lnSpc>
              <a:spcBef>
                <a:spcPts val="0"/>
              </a:spcBef>
              <a:buNone/>
            </a:pPr>
            <a:endParaRPr lang="pl-PL" sz="1800" b="1" dirty="0">
              <a:latin typeface="+mj-lt"/>
              <a:ea typeface="Calibri" panose="020F0502020204030204"/>
              <a:cs typeface="Calibri" panose="020F0502020204030204"/>
            </a:endParaRPr>
          </a:p>
          <a:p>
            <a:pPr marL="271145" indent="0">
              <a:lnSpc>
                <a:spcPct val="100000"/>
              </a:lnSpc>
              <a:spcBef>
                <a:spcPts val="0"/>
              </a:spcBef>
              <a:buNone/>
            </a:pPr>
            <a:r>
              <a:rPr lang="pl-PL" sz="1800" b="1" dirty="0">
                <a:latin typeface="+mj-lt"/>
                <a:ea typeface="+mj-ea"/>
                <a:cs typeface="+mj-cs"/>
              </a:rPr>
              <a:t>Użytkownik</a:t>
            </a:r>
            <a:r>
              <a:rPr lang="pl-PL" sz="1800" b="1" dirty="0">
                <a:latin typeface="+mj-lt"/>
              </a:rPr>
              <a:t>: </a:t>
            </a:r>
            <a:endParaRPr lang="pl-PL" sz="1800" b="1" dirty="0">
              <a:latin typeface="+mj-lt"/>
              <a:ea typeface="Calibri" panose="020F0502020204030204"/>
              <a:cs typeface="Calibri" panose="020F0502020204030204"/>
            </a:endParaRPr>
          </a:p>
          <a:p>
            <a:pPr marL="271145" indent="0">
              <a:lnSpc>
                <a:spcPct val="100000"/>
              </a:lnSpc>
              <a:spcBef>
                <a:spcPts val="0"/>
              </a:spcBef>
              <a:buNone/>
            </a:pPr>
            <a:r>
              <a:rPr lang="pl-PL" sz="1800" dirty="0">
                <a:latin typeface="+mj-lt"/>
                <a:ea typeface="+mj-ea"/>
                <a:cs typeface="+mj-cs"/>
              </a:rPr>
              <a:t>numer s (6-cyfrowy numer identyfikacyjny studenta np. S123456)</a:t>
            </a:r>
          </a:p>
          <a:p>
            <a:pPr marL="271145" indent="0">
              <a:lnSpc>
                <a:spcPct val="100000"/>
              </a:lnSpc>
              <a:spcBef>
                <a:spcPts val="0"/>
              </a:spcBef>
              <a:buNone/>
            </a:pPr>
            <a:endParaRPr lang="pl-PL" sz="1800" dirty="0">
              <a:solidFill>
                <a:srgbClr val="000000"/>
              </a:solidFill>
              <a:latin typeface="+mj-lt"/>
              <a:ea typeface="Calibri" panose="020F0502020204030204"/>
              <a:cs typeface="Calibri" panose="020F0502020204030204" pitchFamily="34" charset="0"/>
            </a:endParaRPr>
          </a:p>
          <a:p>
            <a:pPr marL="271145" indent="0">
              <a:lnSpc>
                <a:spcPct val="100000"/>
              </a:lnSpc>
              <a:spcBef>
                <a:spcPts val="0"/>
              </a:spcBef>
              <a:buNone/>
            </a:pPr>
            <a:r>
              <a:rPr lang="pl-PL" sz="1800" b="1" dirty="0">
                <a:latin typeface="+mj-lt"/>
                <a:ea typeface="+mj-ea"/>
                <a:cs typeface="+mj-cs"/>
              </a:rPr>
              <a:t>Hasło</a:t>
            </a:r>
            <a:r>
              <a:rPr lang="pl-PL" sz="1800" b="1" dirty="0">
                <a:latin typeface="+mj-lt"/>
              </a:rPr>
              <a:t>: </a:t>
            </a:r>
            <a:endParaRPr lang="pl-PL" sz="1800" b="1" dirty="0">
              <a:latin typeface="+mj-lt"/>
              <a:ea typeface="Calibri" panose="020F0502020204030204"/>
              <a:cs typeface="Calibri" panose="020F0502020204030204"/>
            </a:endParaRPr>
          </a:p>
          <a:p>
            <a:pPr marL="271145" indent="0">
              <a:lnSpc>
                <a:spcPct val="100000"/>
              </a:lnSpc>
              <a:spcBef>
                <a:spcPts val="0"/>
              </a:spcBef>
              <a:buNone/>
            </a:pPr>
            <a:r>
              <a:rPr lang="pl-PL" sz="1800" dirty="0">
                <a:latin typeface="+mj-lt"/>
                <a:ea typeface="+mj-ea"/>
                <a:cs typeface="+mj-cs"/>
              </a:rPr>
              <a:t>hasło ustalone do poczty w domenie SGGW</a:t>
            </a:r>
          </a:p>
          <a:p>
            <a:pPr marL="0" indent="0">
              <a:lnSpc>
                <a:spcPct val="150000"/>
              </a:lnSpc>
              <a:spcBef>
                <a:spcPts val="0"/>
              </a:spcBef>
              <a:buNone/>
            </a:pPr>
            <a:endParaRPr lang="pl-PL" sz="2000" b="1" dirty="0"/>
          </a:p>
        </p:txBody>
      </p:sp>
      <p:pic>
        <p:nvPicPr>
          <p:cNvPr id="4" name="Obraz 3">
            <a:extLst>
              <a:ext uri="{FF2B5EF4-FFF2-40B4-BE49-F238E27FC236}">
                <a16:creationId xmlns:a16="http://schemas.microsoft.com/office/drawing/2014/main" id="{A9D53A08-23FE-484D-A4C9-F0197268575C}"/>
              </a:ext>
            </a:extLst>
          </p:cNvPr>
          <p:cNvPicPr>
            <a:picLocks noChangeAspect="1"/>
          </p:cNvPicPr>
          <p:nvPr/>
        </p:nvPicPr>
        <p:blipFill>
          <a:blip r:embed="rId3"/>
          <a:stretch>
            <a:fillRect/>
          </a:stretch>
        </p:blipFill>
        <p:spPr>
          <a:xfrm>
            <a:off x="4926461" y="1273080"/>
            <a:ext cx="2338741" cy="3622951"/>
          </a:xfrm>
          <a:prstGeom prst="rect">
            <a:avLst/>
          </a:prstGeom>
        </p:spPr>
      </p:pic>
      <p:pic>
        <p:nvPicPr>
          <p:cNvPr id="5" name="Obraz 4" descr="Obraz zawierający tekst, zrzut ekranu, design&#10;&#10;Zawartość wygenerowana przez AI może być niepoprawna.">
            <a:extLst>
              <a:ext uri="{FF2B5EF4-FFF2-40B4-BE49-F238E27FC236}">
                <a16:creationId xmlns:a16="http://schemas.microsoft.com/office/drawing/2014/main" id="{69B19E79-CED2-1370-8DE9-28F10BDA5323}"/>
              </a:ext>
            </a:extLst>
          </p:cNvPr>
          <p:cNvPicPr>
            <a:picLocks noChangeAspect="1"/>
          </p:cNvPicPr>
          <p:nvPr/>
        </p:nvPicPr>
        <p:blipFill>
          <a:blip r:embed="rId4"/>
          <a:stretch>
            <a:fillRect/>
          </a:stretch>
        </p:blipFill>
        <p:spPr>
          <a:xfrm>
            <a:off x="7482416" y="2097256"/>
            <a:ext cx="4508501" cy="19649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5235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7851E8-2995-4A47-BBEE-8376EB2091B4}"/>
              </a:ext>
            </a:extLst>
          </p:cNvPr>
          <p:cNvSpPr>
            <a:spLocks noGrp="1"/>
          </p:cNvSpPr>
          <p:nvPr>
            <p:ph type="title"/>
          </p:nvPr>
        </p:nvSpPr>
        <p:spPr>
          <a:xfrm>
            <a:off x="317855" y="521493"/>
            <a:ext cx="6637750" cy="629213"/>
          </a:xfrm>
        </p:spPr>
        <p:txBody>
          <a:bodyPr>
            <a:noAutofit/>
          </a:bodyPr>
          <a:lstStyle/>
          <a:p>
            <a:r>
              <a:rPr lang="pl-PL" sz="3200" b="1" dirty="0">
                <a:solidFill>
                  <a:srgbClr val="1D3F39"/>
                </a:solidFill>
              </a:rPr>
              <a:t>Przestrzenie w bibliotece</a:t>
            </a:r>
          </a:p>
        </p:txBody>
      </p:sp>
      <p:sp>
        <p:nvSpPr>
          <p:cNvPr id="6" name="pole tekstowe 5">
            <a:extLst>
              <a:ext uri="{FF2B5EF4-FFF2-40B4-BE49-F238E27FC236}">
                <a16:creationId xmlns:a16="http://schemas.microsoft.com/office/drawing/2014/main" id="{73C6044B-9E7B-1116-9FA7-889C5F8783BE}"/>
              </a:ext>
            </a:extLst>
          </p:cNvPr>
          <p:cNvSpPr txBox="1"/>
          <p:nvPr/>
        </p:nvSpPr>
        <p:spPr>
          <a:xfrm>
            <a:off x="436769" y="1630671"/>
            <a:ext cx="5158751"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0"/>
              </a:spcBef>
              <a:spcAft>
                <a:spcPct val="0"/>
              </a:spcAft>
              <a:buFont typeface="Arial" panose="020B0604020202020204" pitchFamily="34" charset="0"/>
              <a:buChar char="•"/>
            </a:pPr>
            <a:r>
              <a:rPr lang="pl-PL" b="1" dirty="0">
                <a:solidFill>
                  <a:srgbClr val="C00000"/>
                </a:solidFill>
                <a:latin typeface="+mj-lt"/>
              </a:rPr>
              <a:t>Czytelnia A </a:t>
            </a:r>
          </a:p>
          <a:p>
            <a:pPr marL="295275">
              <a:spcBef>
                <a:spcPct val="0"/>
              </a:spcBef>
              <a:spcAft>
                <a:spcPct val="0"/>
              </a:spcAft>
              <a:tabLst>
                <a:tab pos="157163" algn="l"/>
              </a:tabLst>
            </a:pPr>
            <a:r>
              <a:rPr lang="pl-PL" dirty="0">
                <a:latin typeface="+mj-lt"/>
              </a:rPr>
              <a:t>Strefa ciszy, przeznaczona do samodzielnej nauki i pracy.</a:t>
            </a:r>
            <a:endParaRPr lang="pl-PL" dirty="0">
              <a:latin typeface="+mj-lt"/>
              <a:ea typeface="Calibri" panose="020F0502020204030204"/>
              <a:cs typeface="Calibri" panose="020F0502020204030204"/>
            </a:endParaRPr>
          </a:p>
          <a:p>
            <a:pPr marL="285750" indent="-285750">
              <a:spcBef>
                <a:spcPct val="0"/>
              </a:spcBef>
              <a:spcAft>
                <a:spcPct val="0"/>
              </a:spcAft>
              <a:buFont typeface="Arial" panose="020B0604020202020204" pitchFamily="34" charset="0"/>
              <a:buChar char="•"/>
            </a:pPr>
            <a:r>
              <a:rPr lang="pl-PL" b="1" dirty="0">
                <a:solidFill>
                  <a:srgbClr val="C00000"/>
                </a:solidFill>
                <a:latin typeface="+mj-lt"/>
              </a:rPr>
              <a:t> Czytelnia C</a:t>
            </a:r>
          </a:p>
          <a:p>
            <a:pPr marL="334963">
              <a:spcBef>
                <a:spcPct val="0"/>
              </a:spcBef>
              <a:spcAft>
                <a:spcPct val="0"/>
              </a:spcAft>
              <a:tabLst>
                <a:tab pos="157163" algn="l"/>
              </a:tabLst>
            </a:pPr>
            <a:r>
              <a:rPr lang="pl-PL" dirty="0">
                <a:latin typeface="+mj-lt"/>
              </a:rPr>
              <a:t>Przestrzeń do swobodnej pracy, dozwolona jest praca w grupach i komunikowanie się w sposób nieutrudniający pracę innym użytkownikom.</a:t>
            </a:r>
            <a:endParaRPr lang="en-US" dirty="0">
              <a:latin typeface="+mj-lt"/>
            </a:endParaRPr>
          </a:p>
          <a:p>
            <a:pPr marL="285750" indent="-285750">
              <a:spcBef>
                <a:spcPct val="0"/>
              </a:spcBef>
              <a:spcAft>
                <a:spcPct val="0"/>
              </a:spcAft>
              <a:buFont typeface="Arial" panose="020B0604020202020204" pitchFamily="34" charset="0"/>
              <a:buChar char="•"/>
            </a:pPr>
            <a:r>
              <a:rPr lang="pl-PL" b="1" dirty="0">
                <a:solidFill>
                  <a:srgbClr val="C00000"/>
                </a:solidFill>
                <a:latin typeface="+mj-lt"/>
              </a:rPr>
              <a:t> Strefa wypoczynku w Czytelni C</a:t>
            </a:r>
          </a:p>
          <a:p>
            <a:pPr marL="334963">
              <a:spcBef>
                <a:spcPct val="0"/>
              </a:spcBef>
              <a:spcAft>
                <a:spcPct val="0"/>
              </a:spcAft>
              <a:tabLst>
                <a:tab pos="157163" algn="l"/>
              </a:tabLst>
            </a:pPr>
            <a:r>
              <a:rPr lang="pl-PL" dirty="0">
                <a:latin typeface="+mj-lt"/>
              </a:rPr>
              <a:t>Wygodna przestrzeń do relaksu: fotele, kanapy, dostęp do beletrystyki.</a:t>
            </a:r>
          </a:p>
          <a:p>
            <a:pPr>
              <a:spcBef>
                <a:spcPct val="0"/>
              </a:spcBef>
              <a:spcAft>
                <a:spcPct val="0"/>
              </a:spcAft>
              <a:buFont typeface="Arial,Sans-Serif"/>
              <a:buChar char="•"/>
            </a:pPr>
            <a:endParaRPr lang="pl-PL" sz="1600" dirty="0">
              <a:latin typeface="SGGW Mastro"/>
            </a:endParaRPr>
          </a:p>
        </p:txBody>
      </p:sp>
      <p:pic>
        <p:nvPicPr>
          <p:cNvPr id="15" name="Obraz 14">
            <a:extLst>
              <a:ext uri="{FF2B5EF4-FFF2-40B4-BE49-F238E27FC236}">
                <a16:creationId xmlns:a16="http://schemas.microsoft.com/office/drawing/2014/main" id="{0977BA8B-AB9B-469F-9B8F-106906817B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9535" y="2770380"/>
            <a:ext cx="3086794" cy="2315095"/>
          </a:xfrm>
          <a:prstGeom prst="rect">
            <a:avLst/>
          </a:prstGeom>
          <a:ln>
            <a:noFill/>
          </a:ln>
          <a:effectLst>
            <a:outerShdw blurRad="190500" algn="tl" rotWithShape="0">
              <a:srgbClr val="000000">
                <a:alpha val="70000"/>
              </a:srgbClr>
            </a:outerShdw>
          </a:effectLst>
        </p:spPr>
      </p:pic>
      <p:pic>
        <p:nvPicPr>
          <p:cNvPr id="17" name="Obraz 16">
            <a:extLst>
              <a:ext uri="{FF2B5EF4-FFF2-40B4-BE49-F238E27FC236}">
                <a16:creationId xmlns:a16="http://schemas.microsoft.com/office/drawing/2014/main" id="{CA46A988-4996-4397-84F0-89DAB815AA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5934" y="255364"/>
            <a:ext cx="3086793" cy="2315095"/>
          </a:xfrm>
          <a:prstGeom prst="rect">
            <a:avLst/>
          </a:prstGeom>
          <a:ln>
            <a:noFill/>
          </a:ln>
          <a:effectLst>
            <a:outerShdw blurRad="190500" algn="tl" rotWithShape="0">
              <a:srgbClr val="000000">
                <a:alpha val="70000"/>
              </a:srgbClr>
            </a:outerShdw>
          </a:effectLst>
        </p:spPr>
      </p:pic>
      <p:pic>
        <p:nvPicPr>
          <p:cNvPr id="19" name="Obraz 18">
            <a:extLst>
              <a:ext uri="{FF2B5EF4-FFF2-40B4-BE49-F238E27FC236}">
                <a16:creationId xmlns:a16="http://schemas.microsoft.com/office/drawing/2014/main" id="{A02E58C7-7FE7-4520-B74E-A1805DFDF1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5519" y="2770379"/>
            <a:ext cx="3086793" cy="23150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6271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83F257-FF36-41EC-99C9-78F55ADE3CED}"/>
              </a:ext>
            </a:extLst>
          </p:cNvPr>
          <p:cNvSpPr>
            <a:spLocks noGrp="1"/>
          </p:cNvSpPr>
          <p:nvPr>
            <p:ph type="title"/>
          </p:nvPr>
        </p:nvSpPr>
        <p:spPr>
          <a:xfrm>
            <a:off x="390939" y="80942"/>
            <a:ext cx="10515600" cy="1325563"/>
          </a:xfrm>
        </p:spPr>
        <p:txBody>
          <a:bodyPr>
            <a:normAutofit/>
          </a:bodyPr>
          <a:lstStyle/>
          <a:p>
            <a:r>
              <a:rPr lang="pl-PL" sz="3200" b="1" dirty="0">
                <a:solidFill>
                  <a:srgbClr val="1D3F39"/>
                </a:solidFill>
              </a:rPr>
              <a:t>Przestrzenie w bibliotece</a:t>
            </a:r>
            <a:endParaRPr lang="pl-PL" sz="3200" dirty="0"/>
          </a:p>
        </p:txBody>
      </p:sp>
      <p:sp>
        <p:nvSpPr>
          <p:cNvPr id="3" name="Symbol zastępczy zawartości 2">
            <a:extLst>
              <a:ext uri="{FF2B5EF4-FFF2-40B4-BE49-F238E27FC236}">
                <a16:creationId xmlns:a16="http://schemas.microsoft.com/office/drawing/2014/main" id="{994FB214-0287-4E6C-84F2-B15077BB1406}"/>
              </a:ext>
            </a:extLst>
          </p:cNvPr>
          <p:cNvSpPr>
            <a:spLocks noGrp="1"/>
          </p:cNvSpPr>
          <p:nvPr>
            <p:ph idx="1"/>
          </p:nvPr>
        </p:nvSpPr>
        <p:spPr>
          <a:xfrm>
            <a:off x="530087" y="1294544"/>
            <a:ext cx="4771378" cy="3688422"/>
          </a:xfrm>
        </p:spPr>
        <p:txBody>
          <a:bodyPr>
            <a:normAutofit fontScale="62500" lnSpcReduction="20000"/>
          </a:bodyPr>
          <a:lstStyle/>
          <a:p>
            <a:pPr>
              <a:lnSpc>
                <a:spcPct val="120000"/>
              </a:lnSpc>
              <a:spcBef>
                <a:spcPct val="0"/>
              </a:spcBef>
              <a:spcAft>
                <a:spcPct val="0"/>
              </a:spcAft>
              <a:buFont typeface="Arial,Sans-Serif"/>
              <a:buChar char="•"/>
            </a:pPr>
            <a:r>
              <a:rPr lang="pl-PL" sz="2900" b="1" dirty="0">
                <a:solidFill>
                  <a:srgbClr val="C00000"/>
                </a:solidFill>
                <a:latin typeface="+mj-lt"/>
              </a:rPr>
              <a:t>Kabiny akustyczne</a:t>
            </a:r>
          </a:p>
          <a:p>
            <a:pPr marL="236538" indent="0">
              <a:lnSpc>
                <a:spcPct val="120000"/>
              </a:lnSpc>
              <a:spcBef>
                <a:spcPct val="0"/>
              </a:spcBef>
              <a:spcAft>
                <a:spcPct val="0"/>
              </a:spcAft>
              <a:buNone/>
            </a:pPr>
            <a:r>
              <a:rPr lang="pl-PL" sz="2900" dirty="0">
                <a:latin typeface="+mj-lt"/>
              </a:rPr>
              <a:t>Przestrzeń do pracy indywidualnej lub zespołowej w grupach do 4 osób – kabiny dostępne są po wcześniejszej rezerwacji.</a:t>
            </a:r>
            <a:endParaRPr lang="en-US" sz="2900" dirty="0">
              <a:latin typeface="+mj-lt"/>
            </a:endParaRPr>
          </a:p>
          <a:p>
            <a:pPr>
              <a:lnSpc>
                <a:spcPct val="120000"/>
              </a:lnSpc>
              <a:spcBef>
                <a:spcPct val="0"/>
              </a:spcBef>
              <a:spcAft>
                <a:spcPct val="0"/>
              </a:spcAft>
              <a:buFont typeface="Arial,Sans-Serif"/>
              <a:buChar char="•"/>
            </a:pPr>
            <a:r>
              <a:rPr lang="pl-PL" sz="2900" b="1" dirty="0">
                <a:solidFill>
                  <a:srgbClr val="C00000"/>
                </a:solidFill>
                <a:latin typeface="+mj-lt"/>
              </a:rPr>
              <a:t>Sala 4team</a:t>
            </a:r>
          </a:p>
          <a:p>
            <a:pPr marL="236538" indent="0">
              <a:lnSpc>
                <a:spcPct val="120000"/>
              </a:lnSpc>
              <a:spcBef>
                <a:spcPct val="0"/>
              </a:spcBef>
              <a:spcAft>
                <a:spcPct val="0"/>
              </a:spcAft>
              <a:buNone/>
            </a:pPr>
            <a:r>
              <a:rPr lang="pl-PL" sz="2900" dirty="0">
                <a:latin typeface="+mj-lt"/>
              </a:rPr>
              <a:t>Miejsce do pracy zespołowej dla maksymalnie 12 osób (tablice flipchart, projektor) - sala dostępna jest po wcześniejszej rezerwacji.</a:t>
            </a:r>
            <a:endParaRPr lang="en-US" sz="2900" dirty="0">
              <a:latin typeface="+mj-lt"/>
            </a:endParaRPr>
          </a:p>
          <a:p>
            <a:pPr>
              <a:lnSpc>
                <a:spcPct val="120000"/>
              </a:lnSpc>
              <a:spcBef>
                <a:spcPct val="0"/>
              </a:spcBef>
              <a:spcAft>
                <a:spcPct val="0"/>
              </a:spcAft>
              <a:buFont typeface="Arial,Sans-Serif"/>
              <a:buChar char="•"/>
            </a:pPr>
            <a:r>
              <a:rPr lang="pl-PL" sz="2900" b="1" dirty="0">
                <a:solidFill>
                  <a:srgbClr val="C00000"/>
                </a:solidFill>
                <a:latin typeface="+mj-lt"/>
              </a:rPr>
              <a:t>Sala konferencyjna</a:t>
            </a:r>
          </a:p>
          <a:p>
            <a:pPr marL="236538" indent="0">
              <a:lnSpc>
                <a:spcPct val="120000"/>
              </a:lnSpc>
              <a:spcBef>
                <a:spcPct val="0"/>
              </a:spcBef>
              <a:spcAft>
                <a:spcPct val="0"/>
              </a:spcAft>
              <a:buNone/>
            </a:pPr>
            <a:r>
              <a:rPr lang="pl-PL" sz="2900" dirty="0">
                <a:latin typeface="+mj-lt"/>
              </a:rPr>
              <a:t>Miejsce szkoleń, konferencji, prezentacji, i innych wydarzeń.</a:t>
            </a:r>
          </a:p>
          <a:p>
            <a:endParaRPr lang="pl-PL" dirty="0"/>
          </a:p>
        </p:txBody>
      </p:sp>
      <p:pic>
        <p:nvPicPr>
          <p:cNvPr id="5" name="Obraz 4">
            <a:extLst>
              <a:ext uri="{FF2B5EF4-FFF2-40B4-BE49-F238E27FC236}">
                <a16:creationId xmlns:a16="http://schemas.microsoft.com/office/drawing/2014/main" id="{01F83266-B55A-48D0-A383-B977CFA7747C}"/>
              </a:ext>
            </a:extLst>
          </p:cNvPr>
          <p:cNvPicPr>
            <a:picLocks noChangeAspect="1"/>
          </p:cNvPicPr>
          <p:nvPr/>
        </p:nvPicPr>
        <p:blipFill>
          <a:blip r:embed="rId2"/>
          <a:stretch>
            <a:fillRect/>
          </a:stretch>
        </p:blipFill>
        <p:spPr>
          <a:xfrm>
            <a:off x="8957256" y="234422"/>
            <a:ext cx="2960220" cy="2860028"/>
          </a:xfrm>
          <a:prstGeom prst="rect">
            <a:avLst/>
          </a:prstGeom>
          <a:ln>
            <a:noFill/>
          </a:ln>
          <a:effectLst>
            <a:outerShdw blurRad="190500" algn="tl" rotWithShape="0">
              <a:srgbClr val="000000">
                <a:alpha val="70000"/>
              </a:srgbClr>
            </a:outerShdw>
          </a:effectLst>
        </p:spPr>
      </p:pic>
      <p:pic>
        <p:nvPicPr>
          <p:cNvPr id="7" name="Obraz 6">
            <a:extLst>
              <a:ext uri="{FF2B5EF4-FFF2-40B4-BE49-F238E27FC236}">
                <a16:creationId xmlns:a16="http://schemas.microsoft.com/office/drawing/2014/main" id="{4B01EF19-4D9B-4B0E-9BA8-3CDA4F13DB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0368" y="2176669"/>
            <a:ext cx="3405807" cy="255435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42505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7851E8-2995-4A47-BBEE-8376EB2091B4}"/>
              </a:ext>
            </a:extLst>
          </p:cNvPr>
          <p:cNvSpPr>
            <a:spLocks noGrp="1"/>
          </p:cNvSpPr>
          <p:nvPr>
            <p:ph type="title"/>
          </p:nvPr>
        </p:nvSpPr>
        <p:spPr>
          <a:xfrm>
            <a:off x="317854" y="521493"/>
            <a:ext cx="11092268" cy="1070698"/>
          </a:xfrm>
        </p:spPr>
        <p:txBody>
          <a:bodyPr>
            <a:noAutofit/>
          </a:bodyPr>
          <a:lstStyle/>
          <a:p>
            <a:r>
              <a:rPr lang="pl-PL" sz="3200" b="1" dirty="0">
                <a:solidFill>
                  <a:srgbClr val="1D3F39"/>
                </a:solidFill>
              </a:rPr>
              <a:t>Wydarzenia, życie kulturalne, media społecznościowe</a:t>
            </a:r>
          </a:p>
        </p:txBody>
      </p:sp>
      <p:sp>
        <p:nvSpPr>
          <p:cNvPr id="3" name="Rectangle 1">
            <a:extLst>
              <a:ext uri="{FF2B5EF4-FFF2-40B4-BE49-F238E27FC236}">
                <a16:creationId xmlns:a16="http://schemas.microsoft.com/office/drawing/2014/main" id="{B492B1F1-EF27-465B-B8A6-DC81032ADEED}"/>
              </a:ext>
            </a:extLst>
          </p:cNvPr>
          <p:cNvSpPr>
            <a:spLocks noGrp="1" noChangeArrowheads="1"/>
          </p:cNvSpPr>
          <p:nvPr>
            <p:ph idx="1"/>
          </p:nvPr>
        </p:nvSpPr>
        <p:spPr bwMode="auto">
          <a:xfrm>
            <a:off x="317855" y="1759095"/>
            <a:ext cx="517882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00000"/>
              </a:lnSpc>
              <a:spcBef>
                <a:spcPts val="0"/>
              </a:spcBef>
              <a:buFont typeface="Arial" panose="020B0604020202020204" pitchFamily="34" charset="0"/>
              <a:buChar char="•"/>
            </a:pPr>
            <a:r>
              <a:rPr lang="pl-PL" sz="1600" b="1" dirty="0">
                <a:solidFill>
                  <a:srgbClr val="C00000"/>
                </a:solidFill>
                <a:latin typeface="+mj-lt"/>
                <a:ea typeface="+mj-ea"/>
                <a:cs typeface="+mj-cs"/>
              </a:rPr>
              <a:t>Akademicki Klub Książki </a:t>
            </a:r>
          </a:p>
          <a:p>
            <a:pPr marL="245745" indent="0">
              <a:lnSpc>
                <a:spcPct val="100000"/>
              </a:lnSpc>
              <a:spcBef>
                <a:spcPts val="0"/>
              </a:spcBef>
              <a:buNone/>
            </a:pPr>
            <a:r>
              <a:rPr lang="pl-PL" sz="1600" dirty="0">
                <a:latin typeface="+mj-lt"/>
                <a:ea typeface="+mj-ea"/>
                <a:cs typeface="+mj-cs"/>
              </a:rPr>
              <a:t>Cykliczne spotkania, dyskusje o literaturze pięknej.</a:t>
            </a:r>
          </a:p>
          <a:p>
            <a:pPr>
              <a:lnSpc>
                <a:spcPct val="100000"/>
              </a:lnSpc>
              <a:spcBef>
                <a:spcPts val="0"/>
              </a:spcBef>
              <a:buFont typeface="Arial" panose="020B0604020202020204" pitchFamily="34" charset="0"/>
              <a:buChar char="•"/>
            </a:pPr>
            <a:r>
              <a:rPr lang="pl-PL" sz="1600" b="1" dirty="0">
                <a:solidFill>
                  <a:srgbClr val="C00000"/>
                </a:solidFill>
                <a:latin typeface="+mj-lt"/>
                <a:ea typeface="+mj-ea"/>
                <a:cs typeface="+mj-cs"/>
              </a:rPr>
              <a:t>Wydarzenia kulturalne</a:t>
            </a:r>
          </a:p>
          <a:p>
            <a:pPr marL="245745" indent="0">
              <a:lnSpc>
                <a:spcPct val="100000"/>
              </a:lnSpc>
              <a:spcBef>
                <a:spcPts val="0"/>
              </a:spcBef>
              <a:buNone/>
            </a:pPr>
            <a:r>
              <a:rPr lang="pl-PL" sz="1600" dirty="0">
                <a:latin typeface="+mj-lt"/>
                <a:ea typeface="+mj-ea"/>
                <a:cs typeface="+mj-cs"/>
              </a:rPr>
              <a:t>Wystawy, warsztaty, spotkania autorskie.</a:t>
            </a:r>
          </a:p>
          <a:p>
            <a:pPr>
              <a:lnSpc>
                <a:spcPct val="100000"/>
              </a:lnSpc>
              <a:spcBef>
                <a:spcPts val="0"/>
              </a:spcBef>
              <a:buFont typeface="Arial" panose="020B0604020202020204" pitchFamily="34" charset="0"/>
              <a:buChar char="•"/>
            </a:pPr>
            <a:r>
              <a:rPr lang="pl-PL" sz="1600" b="1" dirty="0">
                <a:solidFill>
                  <a:srgbClr val="C00000"/>
                </a:solidFill>
                <a:latin typeface="+mj-lt"/>
                <a:ea typeface="+mj-ea"/>
                <a:cs typeface="+mj-cs"/>
              </a:rPr>
              <a:t>Gdzie nas znaleźć </a:t>
            </a:r>
          </a:p>
          <a:p>
            <a:pPr marL="245745" indent="0">
              <a:lnSpc>
                <a:spcPct val="100000"/>
              </a:lnSpc>
              <a:spcBef>
                <a:spcPts val="0"/>
              </a:spcBef>
              <a:buNone/>
            </a:pPr>
            <a:r>
              <a:rPr lang="pl-PL" sz="1600" dirty="0">
                <a:latin typeface="+mj-lt"/>
                <a:ea typeface="+mj-ea"/>
                <a:cs typeface="+mj-cs"/>
              </a:rPr>
              <a:t>www, Facebook, YouTube, Instagram</a:t>
            </a:r>
          </a:p>
          <a:p>
            <a:pPr>
              <a:lnSpc>
                <a:spcPct val="100000"/>
              </a:lnSpc>
              <a:spcBef>
                <a:spcPts val="0"/>
              </a:spcBef>
            </a:pPr>
            <a:r>
              <a:rPr lang="pl-PL" sz="1600" b="1" dirty="0">
                <a:solidFill>
                  <a:srgbClr val="C00000"/>
                </a:solidFill>
                <a:latin typeface="+mj-lt"/>
                <a:ea typeface="+mj-ea"/>
                <a:cs typeface="+mj-cs"/>
              </a:rPr>
              <a:t>Co publikujemy</a:t>
            </a:r>
          </a:p>
          <a:p>
            <a:pPr marL="245745" indent="0">
              <a:lnSpc>
                <a:spcPct val="100000"/>
              </a:lnSpc>
              <a:spcBef>
                <a:spcPts val="0"/>
              </a:spcBef>
              <a:buNone/>
            </a:pPr>
            <a:r>
              <a:rPr lang="pl-PL" sz="1600" dirty="0">
                <a:latin typeface="+mj-lt"/>
                <a:ea typeface="+mj-ea"/>
                <a:cs typeface="+mj-cs"/>
              </a:rPr>
              <a:t>Aktualności, informacje o wydarzeniach, relacje ze spotkań, ciekawostki itp.</a:t>
            </a:r>
          </a:p>
          <a:p>
            <a:pPr>
              <a:lnSpc>
                <a:spcPct val="100000"/>
              </a:lnSpc>
              <a:spcBef>
                <a:spcPts val="0"/>
              </a:spcBef>
            </a:pPr>
            <a:r>
              <a:rPr lang="pl-PL" sz="1600" b="1" dirty="0">
                <a:solidFill>
                  <a:srgbClr val="C00000"/>
                </a:solidFill>
                <a:latin typeface="+mj-lt"/>
                <a:ea typeface="+mj-ea"/>
                <a:cs typeface="+mj-cs"/>
              </a:rPr>
              <a:t>Akcja Reaktywacja – 14.10.2025</a:t>
            </a:r>
            <a:endParaRPr lang="pl-PL" sz="1600" b="1" dirty="0">
              <a:solidFill>
                <a:srgbClr val="C00000"/>
              </a:solidFill>
              <a:latin typeface="+mj-lt"/>
            </a:endParaRPr>
          </a:p>
        </p:txBody>
      </p:sp>
      <p:pic>
        <p:nvPicPr>
          <p:cNvPr id="6" name="Obraz 5">
            <a:extLst>
              <a:ext uri="{FF2B5EF4-FFF2-40B4-BE49-F238E27FC236}">
                <a16:creationId xmlns:a16="http://schemas.microsoft.com/office/drawing/2014/main" id="{6F80EA15-E899-4BB7-BCC7-1C6A2E69B4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5817" y="521493"/>
            <a:ext cx="2976269" cy="3816626"/>
          </a:xfrm>
          <a:prstGeom prst="rect">
            <a:avLst/>
          </a:prstGeom>
          <a:ln>
            <a:noFill/>
          </a:ln>
          <a:effectLst>
            <a:outerShdw blurRad="190500" algn="tl" rotWithShape="0">
              <a:srgbClr val="000000">
                <a:alpha val="70000"/>
              </a:srgbClr>
            </a:outerShdw>
          </a:effectLst>
        </p:spPr>
      </p:pic>
      <p:pic>
        <p:nvPicPr>
          <p:cNvPr id="8" name="Obraz 7">
            <a:extLst>
              <a:ext uri="{FF2B5EF4-FFF2-40B4-BE49-F238E27FC236}">
                <a16:creationId xmlns:a16="http://schemas.microsoft.com/office/drawing/2014/main" id="{83BA94D9-06EA-41F0-804F-A33FEC68DE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9986" y="2452132"/>
            <a:ext cx="3220280" cy="241521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1704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637563" y="1841587"/>
            <a:ext cx="10937845" cy="1325563"/>
          </a:xfrm>
        </p:spPr>
        <p:txBody>
          <a:bodyPr>
            <a:noAutofit/>
          </a:bodyPr>
          <a:lstStyle/>
          <a:p>
            <a:pPr algn="ctr"/>
            <a:r>
              <a:rPr lang="pl-PL" sz="4000" b="1" dirty="0">
                <a:solidFill>
                  <a:srgbClr val="003228"/>
                </a:solidFill>
                <a:latin typeface="SGGW Sans" pitchFamily="2" charset="0"/>
              </a:rPr>
              <a:t>BIURO DOSKONAŁOŚCI DYDAKTYCZNEJ</a:t>
            </a:r>
            <a:br>
              <a:rPr lang="pl-PL" sz="4000" dirty="0">
                <a:solidFill>
                  <a:srgbClr val="003228"/>
                </a:solidFill>
                <a:latin typeface="SGGW Sans" pitchFamily="2" charset="0"/>
              </a:rPr>
            </a:br>
            <a:endParaRPr lang="pl-PL" dirty="0">
              <a:solidFill>
                <a:srgbClr val="003228"/>
              </a:solidFill>
              <a:latin typeface="SGGW Sans" panose="00000800000000000000" pitchFamily="50" charset="0"/>
            </a:endParaRPr>
          </a:p>
        </p:txBody>
      </p:sp>
    </p:spTree>
    <p:extLst>
      <p:ext uri="{BB962C8B-B14F-4D97-AF65-F5344CB8AC3E}">
        <p14:creationId xmlns:p14="http://schemas.microsoft.com/office/powerpoint/2010/main" val="8104197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6"/>
            <a:ext cx="10515600" cy="578150"/>
          </a:xfrm>
        </p:spPr>
        <p:txBody>
          <a:bodyPr>
            <a:noAutofit/>
          </a:bodyPr>
          <a:lstStyle/>
          <a:p>
            <a:r>
              <a:rPr lang="pl-PL" sz="3200">
                <a:solidFill>
                  <a:srgbClr val="003228"/>
                </a:solidFill>
                <a:latin typeface="SGGW Sans" pitchFamily="2" charset="0"/>
              </a:rPr>
              <a:t>Gdzie nas można znaleźć?</a:t>
            </a:r>
            <a:endParaRPr lang="pl-PL" sz="3600">
              <a:solidFill>
                <a:srgbClr val="003228"/>
              </a:solidFill>
              <a:latin typeface="SGGW Sans" panose="00000800000000000000" pitchFamily="50" charset="0"/>
            </a:endParaRPr>
          </a:p>
        </p:txBody>
      </p:sp>
      <p:sp>
        <p:nvSpPr>
          <p:cNvPr id="8" name="Prostokąt 7">
            <a:extLst>
              <a:ext uri="{FF2B5EF4-FFF2-40B4-BE49-F238E27FC236}">
                <a16:creationId xmlns:a16="http://schemas.microsoft.com/office/drawing/2014/main" id="{A7A5DAA6-2227-485D-AF2A-C32EA20D1022}"/>
              </a:ext>
            </a:extLst>
          </p:cNvPr>
          <p:cNvSpPr/>
          <p:nvPr/>
        </p:nvSpPr>
        <p:spPr>
          <a:xfrm>
            <a:off x="838200" y="1868371"/>
            <a:ext cx="4744453" cy="1908215"/>
          </a:xfrm>
          <a:prstGeom prst="rect">
            <a:avLst/>
          </a:prstGeom>
        </p:spPr>
        <p:txBody>
          <a:bodyPr wrap="square">
            <a:spAutoFit/>
          </a:bodyPr>
          <a:lstStyle/>
          <a:p>
            <a:pPr algn="just"/>
            <a:r>
              <a:rPr lang="pl-PL">
                <a:latin typeface="SGGW Sans" panose="00000800000000000000" pitchFamily="50" charset="0"/>
              </a:rPr>
              <a:t>BIURO DOSKONAŁOSCI DYDAKTYCZNEJ</a:t>
            </a:r>
          </a:p>
          <a:p>
            <a:pPr algn="just"/>
            <a:endParaRPr lang="pl-PL" b="1">
              <a:latin typeface="SGGW Sans UltraLight" panose="00000600000000000000" pitchFamily="50" charset="0"/>
            </a:endParaRPr>
          </a:p>
          <a:p>
            <a:pPr algn="just"/>
            <a:r>
              <a:rPr lang="pl-PL" b="1">
                <a:latin typeface="SGGW Sans UltraLight" panose="00000600000000000000" pitchFamily="50" charset="0"/>
              </a:rPr>
              <a:t>Budynek 35: pokoje 200 / 202 / 204 </a:t>
            </a:r>
          </a:p>
          <a:p>
            <a:pPr algn="just"/>
            <a:endParaRPr lang="pl-PL" sz="1600" b="1">
              <a:latin typeface="SGGW Sans UltraLight" panose="00000600000000000000" pitchFamily="50" charset="0"/>
            </a:endParaRPr>
          </a:p>
          <a:p>
            <a:pPr algn="just"/>
            <a:r>
              <a:rPr lang="pl-PL" sz="1600">
                <a:latin typeface="SGGW Sans UltraLight" panose="00000600000000000000" pitchFamily="50" charset="0"/>
              </a:rPr>
              <a:t>bdd@sggw.edu.pl	</a:t>
            </a:r>
          </a:p>
          <a:p>
            <a:pPr algn="just"/>
            <a:endParaRPr lang="pl-PL" sz="1600">
              <a:latin typeface="SGGW Sans UltraLight" panose="00000600000000000000" pitchFamily="50" charset="0"/>
            </a:endParaRPr>
          </a:p>
          <a:p>
            <a:pPr algn="just"/>
            <a:r>
              <a:rPr lang="pl-PL" sz="1600">
                <a:latin typeface="SGGW Sans UltraLight" panose="00000600000000000000" pitchFamily="50" charset="0"/>
              </a:rPr>
              <a:t>https://jakoscksztalcenia.sggw.edu.pl</a:t>
            </a:r>
          </a:p>
        </p:txBody>
      </p:sp>
      <p:pic>
        <p:nvPicPr>
          <p:cNvPr id="3" name="Obraz 2">
            <a:extLst>
              <a:ext uri="{FF2B5EF4-FFF2-40B4-BE49-F238E27FC236}">
                <a16:creationId xmlns:a16="http://schemas.microsoft.com/office/drawing/2014/main" id="{B773D181-DB32-4BB4-8FA8-C210EE0A9FAB}"/>
              </a:ext>
            </a:extLst>
          </p:cNvPr>
          <p:cNvPicPr>
            <a:picLocks noChangeAspect="1"/>
          </p:cNvPicPr>
          <p:nvPr/>
        </p:nvPicPr>
        <p:blipFill rotWithShape="1">
          <a:blip r:embed="rId3">
            <a:extLst>
              <a:ext uri="{28A0092B-C50C-407E-A947-70E740481C1C}">
                <a14:useLocalDpi xmlns:a14="http://schemas.microsoft.com/office/drawing/2010/main" val="0"/>
              </a:ext>
            </a:extLst>
          </a:blip>
          <a:srcRect l="2818" t="27220" b="33186"/>
          <a:stretch/>
        </p:blipFill>
        <p:spPr>
          <a:xfrm>
            <a:off x="7464425" y="419132"/>
            <a:ext cx="4712330" cy="4159744"/>
          </a:xfrm>
          <a:prstGeom prst="rect">
            <a:avLst/>
          </a:prstGeom>
        </p:spPr>
      </p:pic>
      <p:sp>
        <p:nvSpPr>
          <p:cNvPr id="10" name="Prostokąt 9">
            <a:extLst>
              <a:ext uri="{FF2B5EF4-FFF2-40B4-BE49-F238E27FC236}">
                <a16:creationId xmlns:a16="http://schemas.microsoft.com/office/drawing/2014/main" id="{218D3F38-4773-441B-B3BD-B8FAE908D4C8}"/>
              </a:ext>
            </a:extLst>
          </p:cNvPr>
          <p:cNvSpPr/>
          <p:nvPr/>
        </p:nvSpPr>
        <p:spPr>
          <a:xfrm>
            <a:off x="9698140" y="3909996"/>
            <a:ext cx="1535917" cy="52388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sz="3200"/>
          </a:p>
        </p:txBody>
      </p:sp>
      <p:sp>
        <p:nvSpPr>
          <p:cNvPr id="11" name="Strzałka: w lewo 10">
            <a:extLst>
              <a:ext uri="{FF2B5EF4-FFF2-40B4-BE49-F238E27FC236}">
                <a16:creationId xmlns:a16="http://schemas.microsoft.com/office/drawing/2014/main" id="{F66A650B-0F35-4C7F-BB63-88F166439FAA}"/>
              </a:ext>
            </a:extLst>
          </p:cNvPr>
          <p:cNvSpPr/>
          <p:nvPr/>
        </p:nvSpPr>
        <p:spPr>
          <a:xfrm rot="5400000">
            <a:off x="10285233" y="4571627"/>
            <a:ext cx="471734" cy="2502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361435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6"/>
            <a:ext cx="10515600" cy="578150"/>
          </a:xfrm>
        </p:spPr>
        <p:txBody>
          <a:bodyPr>
            <a:noAutofit/>
          </a:bodyPr>
          <a:lstStyle/>
          <a:p>
            <a:r>
              <a:rPr lang="pl-PL" sz="3200">
                <a:solidFill>
                  <a:srgbClr val="003228"/>
                </a:solidFill>
                <a:latin typeface="SGGW Sans" pitchFamily="2" charset="0"/>
              </a:rPr>
              <a:t>O czym chcemy Wam powiedzieć</a:t>
            </a:r>
            <a:endParaRPr lang="pl-PL" sz="3600">
              <a:solidFill>
                <a:srgbClr val="003228"/>
              </a:solidFill>
              <a:latin typeface="SGGW Sans" panose="00000800000000000000" pitchFamily="50" charset="0"/>
            </a:endParaRPr>
          </a:p>
        </p:txBody>
      </p:sp>
      <p:sp>
        <p:nvSpPr>
          <p:cNvPr id="13" name="pole tekstowe 12">
            <a:extLst>
              <a:ext uri="{FF2B5EF4-FFF2-40B4-BE49-F238E27FC236}">
                <a16:creationId xmlns:a16="http://schemas.microsoft.com/office/drawing/2014/main" id="{920667CC-3F23-4B24-81F2-64C79CE9C900}"/>
              </a:ext>
            </a:extLst>
          </p:cNvPr>
          <p:cNvSpPr txBox="1"/>
          <p:nvPr/>
        </p:nvSpPr>
        <p:spPr>
          <a:xfrm>
            <a:off x="924433" y="1321796"/>
            <a:ext cx="6834897" cy="1938992"/>
          </a:xfrm>
          <a:prstGeom prst="rect">
            <a:avLst/>
          </a:prstGeom>
          <a:noFill/>
        </p:spPr>
        <p:txBody>
          <a:bodyPr wrap="square">
            <a:spAutoFit/>
          </a:bodyPr>
          <a:lstStyle/>
          <a:p>
            <a:r>
              <a:rPr lang="pl-PL" sz="2000" b="1">
                <a:latin typeface="SGGW Sans UltraLight" panose="00000600000000000000" pitchFamily="50" charset="0"/>
              </a:rPr>
              <a:t>Program Tutoringu i Mentoringu Akademickiego </a:t>
            </a:r>
          </a:p>
          <a:p>
            <a:endParaRPr lang="pl-PL" sz="2000" b="1">
              <a:latin typeface="SGGW Sans UltraLight" panose="00000600000000000000" pitchFamily="50" charset="0"/>
            </a:endParaRPr>
          </a:p>
          <a:p>
            <a:r>
              <a:rPr lang="pl-PL" sz="2000" b="1">
                <a:latin typeface="SGGW Sans UltraLight" panose="00000600000000000000" pitchFamily="50" charset="0"/>
              </a:rPr>
              <a:t>Uczelniane Zajęcia Obieralne (UZO)</a:t>
            </a:r>
          </a:p>
          <a:p>
            <a:endParaRPr lang="pl-PL" sz="2000" b="1">
              <a:latin typeface="SGGW Sans UltraLight" panose="00000600000000000000" pitchFamily="50" charset="0"/>
            </a:endParaRPr>
          </a:p>
          <a:p>
            <a:r>
              <a:rPr lang="pl-PL" sz="2000" b="1">
                <a:latin typeface="SGGW Sans UltraLight" panose="00000600000000000000" pitchFamily="50" charset="0"/>
              </a:rPr>
              <a:t>System Sylabus SGGW </a:t>
            </a:r>
          </a:p>
          <a:p>
            <a:endParaRPr lang="pl-PL" sz="2000">
              <a:latin typeface="SGGW Sans UltraLight" panose="00000600000000000000" pitchFamily="50" charset="0"/>
            </a:endParaRPr>
          </a:p>
        </p:txBody>
      </p:sp>
    </p:spTree>
    <p:extLst>
      <p:ext uri="{BB962C8B-B14F-4D97-AF65-F5344CB8AC3E}">
        <p14:creationId xmlns:p14="http://schemas.microsoft.com/office/powerpoint/2010/main" val="12175216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6"/>
            <a:ext cx="10515600" cy="578150"/>
          </a:xfrm>
        </p:spPr>
        <p:txBody>
          <a:bodyPr>
            <a:noAutofit/>
          </a:bodyPr>
          <a:lstStyle/>
          <a:p>
            <a:r>
              <a:rPr lang="pl-PL" sz="3200" err="1">
                <a:solidFill>
                  <a:srgbClr val="003228"/>
                </a:solidFill>
                <a:latin typeface="SGGW Sans" pitchFamily="2" charset="0"/>
              </a:rPr>
              <a:t>Tutoring</a:t>
            </a:r>
            <a:r>
              <a:rPr lang="pl-PL" sz="3200">
                <a:solidFill>
                  <a:srgbClr val="003228"/>
                </a:solidFill>
                <a:latin typeface="SGGW Sans" pitchFamily="2" charset="0"/>
              </a:rPr>
              <a:t> i Mentoring w SGGW</a:t>
            </a:r>
            <a:endParaRPr lang="pl-PL" sz="3600">
              <a:solidFill>
                <a:srgbClr val="003228"/>
              </a:solidFill>
              <a:latin typeface="SGGW Sans" panose="00000800000000000000" pitchFamily="50" charset="0"/>
            </a:endParaRPr>
          </a:p>
        </p:txBody>
      </p:sp>
      <p:sp>
        <p:nvSpPr>
          <p:cNvPr id="13" name="pole tekstowe 12">
            <a:extLst>
              <a:ext uri="{FF2B5EF4-FFF2-40B4-BE49-F238E27FC236}">
                <a16:creationId xmlns:a16="http://schemas.microsoft.com/office/drawing/2014/main" id="{920667CC-3F23-4B24-81F2-64C79CE9C900}"/>
              </a:ext>
            </a:extLst>
          </p:cNvPr>
          <p:cNvSpPr txBox="1"/>
          <p:nvPr/>
        </p:nvSpPr>
        <p:spPr>
          <a:xfrm>
            <a:off x="924438" y="1321796"/>
            <a:ext cx="6834897" cy="3785652"/>
          </a:xfrm>
          <a:prstGeom prst="rect">
            <a:avLst/>
          </a:prstGeom>
          <a:noFill/>
        </p:spPr>
        <p:txBody>
          <a:bodyPr wrap="square">
            <a:spAutoFit/>
          </a:bodyPr>
          <a:lstStyle/>
          <a:p>
            <a:r>
              <a:rPr lang="pl-PL" sz="2000">
                <a:latin typeface="SGGW Sans UltraLight" panose="00000600000000000000" pitchFamily="50" charset="0"/>
              </a:rPr>
              <a:t>Wsparcie w rozwoju akademickim i osobistym</a:t>
            </a:r>
          </a:p>
          <a:p>
            <a:endParaRPr lang="pl-PL" sz="2000">
              <a:latin typeface="SGGW Sans UltraLight" panose="00000600000000000000" pitchFamily="50" charset="0"/>
            </a:endParaRPr>
          </a:p>
          <a:p>
            <a:pPr marL="342900" indent="-342900">
              <a:buFont typeface="Arial" panose="020B0604020202020204" pitchFamily="34" charset="0"/>
              <a:buChar char="•"/>
            </a:pPr>
            <a:r>
              <a:rPr lang="pl-PL" sz="2000">
                <a:latin typeface="SGGW Sans UltraLight" panose="00000600000000000000" pitchFamily="50" charset="0"/>
              </a:rPr>
              <a:t>wykwalifikowani opiekunowie</a:t>
            </a:r>
          </a:p>
          <a:p>
            <a:pPr marL="342900" indent="-342900">
              <a:buFont typeface="Arial" panose="020B0604020202020204" pitchFamily="34" charset="0"/>
              <a:buChar char="•"/>
            </a:pPr>
            <a:r>
              <a:rPr lang="pl-PL" sz="2000">
                <a:latin typeface="SGGW Sans UltraLight" panose="00000600000000000000" pitchFamily="50" charset="0"/>
              </a:rPr>
              <a:t>koncentracja na waszych potrzebach i pomysłach</a:t>
            </a:r>
          </a:p>
          <a:p>
            <a:pPr marL="342900" indent="-342900">
              <a:buFont typeface="Arial" panose="020B0604020202020204" pitchFamily="34" charset="0"/>
              <a:buChar char="•"/>
            </a:pPr>
            <a:r>
              <a:rPr lang="pl-PL" sz="2000">
                <a:latin typeface="SGGW Sans UltraLight" panose="00000600000000000000" pitchFamily="50" charset="0"/>
              </a:rPr>
              <a:t>indywidualna otwarta relacja, bez ocen</a:t>
            </a:r>
          </a:p>
          <a:p>
            <a:pPr marL="342900" indent="-342900">
              <a:buFont typeface="Arial" panose="020B0604020202020204" pitchFamily="34" charset="0"/>
              <a:buChar char="•"/>
            </a:pPr>
            <a:r>
              <a:rPr lang="pl-PL" sz="2000">
                <a:latin typeface="SGGW Sans UltraLight" panose="00000600000000000000" pitchFamily="50" charset="0"/>
              </a:rPr>
              <a:t>elastyczne, ustalane wspólnie terminy</a:t>
            </a:r>
          </a:p>
          <a:p>
            <a:pPr marL="342900" indent="-342900">
              <a:buFont typeface="Arial" panose="020B0604020202020204" pitchFamily="34" charset="0"/>
              <a:buChar char="•"/>
            </a:pPr>
            <a:r>
              <a:rPr lang="pl-PL" sz="2000">
                <a:latin typeface="SGGW Sans UltraLight" panose="00000600000000000000" pitchFamily="50" charset="0"/>
              </a:rPr>
              <a:t>zarezerwowany czas</a:t>
            </a:r>
          </a:p>
          <a:p>
            <a:pPr marL="342900" indent="-342900">
              <a:buFont typeface="Arial" panose="020B0604020202020204" pitchFamily="34" charset="0"/>
              <a:buChar char="•"/>
            </a:pPr>
            <a:endParaRPr lang="pl-PL" sz="2000">
              <a:latin typeface="SGGW Sans UltraLight" panose="00000600000000000000" pitchFamily="50" charset="0"/>
            </a:endParaRPr>
          </a:p>
          <a:p>
            <a:endParaRPr lang="pl-PL" sz="2000">
              <a:latin typeface="SGGW Sans UltraLight" panose="00000600000000000000" pitchFamily="50" charset="0"/>
            </a:endParaRPr>
          </a:p>
          <a:p>
            <a:endParaRPr lang="pl-PL" sz="2000">
              <a:latin typeface="SGGW Sans UltraLight" panose="00000600000000000000" pitchFamily="50" charset="0"/>
            </a:endParaRPr>
          </a:p>
          <a:p>
            <a:endParaRPr lang="pl-PL" sz="2000">
              <a:latin typeface="SGGW Sans UltraLight" panose="00000600000000000000" pitchFamily="50" charset="0"/>
            </a:endParaRPr>
          </a:p>
          <a:p>
            <a:endParaRPr lang="pl-PL" sz="2000">
              <a:latin typeface="SGGW Sans UltraLight" panose="00000600000000000000" pitchFamily="50" charset="0"/>
            </a:endParaRPr>
          </a:p>
        </p:txBody>
      </p:sp>
      <p:sp>
        <p:nvSpPr>
          <p:cNvPr id="19" name="pole tekstowe 18">
            <a:extLst>
              <a:ext uri="{FF2B5EF4-FFF2-40B4-BE49-F238E27FC236}">
                <a16:creationId xmlns:a16="http://schemas.microsoft.com/office/drawing/2014/main" id="{E35D84A1-54EE-435A-B215-3ABDF62C721C}"/>
              </a:ext>
            </a:extLst>
          </p:cNvPr>
          <p:cNvSpPr txBox="1"/>
          <p:nvPr/>
        </p:nvSpPr>
        <p:spPr>
          <a:xfrm>
            <a:off x="918100" y="4729929"/>
            <a:ext cx="8711684" cy="400110"/>
          </a:xfrm>
          <a:prstGeom prst="rect">
            <a:avLst/>
          </a:prstGeom>
          <a:noFill/>
        </p:spPr>
        <p:txBody>
          <a:bodyPr wrap="square">
            <a:spAutoFit/>
          </a:bodyPr>
          <a:lstStyle/>
          <a:p>
            <a:pPr algn="just"/>
            <a:r>
              <a:rPr lang="pl-PL" sz="2000">
                <a:latin typeface="SGGW Sans UltraLight" panose="00000600000000000000" pitchFamily="50" charset="0"/>
              </a:rPr>
              <a:t>https://jakoscksztalcenia.sggw.edu.pl/</a:t>
            </a:r>
            <a:r>
              <a:rPr lang="pl-PL" sz="2000">
                <a:solidFill>
                  <a:schemeClr val="accent2">
                    <a:lumMod val="75000"/>
                  </a:schemeClr>
                </a:solidFill>
                <a:latin typeface="SGGW Sans UltraLight" panose="00000600000000000000" pitchFamily="50" charset="0"/>
              </a:rPr>
              <a:t>tutoring-i-mentoring-w-sggw</a:t>
            </a:r>
            <a:r>
              <a:rPr lang="pl-PL" sz="2000">
                <a:latin typeface="SGGW Sans UltraLight" panose="00000600000000000000" pitchFamily="50" charset="0"/>
              </a:rPr>
              <a:t>/</a:t>
            </a:r>
          </a:p>
        </p:txBody>
      </p:sp>
      <p:pic>
        <p:nvPicPr>
          <p:cNvPr id="20" name="Obraz 19">
            <a:extLst>
              <a:ext uri="{FF2B5EF4-FFF2-40B4-BE49-F238E27FC236}">
                <a16:creationId xmlns:a16="http://schemas.microsoft.com/office/drawing/2014/main" id="{0C5BA750-50BB-4E07-8758-0EF344D9A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3811" y="150998"/>
            <a:ext cx="4578608" cy="4578608"/>
          </a:xfrm>
          <a:prstGeom prst="rect">
            <a:avLst/>
          </a:prstGeom>
        </p:spPr>
      </p:pic>
    </p:spTree>
    <p:extLst>
      <p:ext uri="{BB962C8B-B14F-4D97-AF65-F5344CB8AC3E}">
        <p14:creationId xmlns:p14="http://schemas.microsoft.com/office/powerpoint/2010/main" val="21859227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6"/>
            <a:ext cx="10515600" cy="578150"/>
          </a:xfrm>
        </p:spPr>
        <p:txBody>
          <a:bodyPr>
            <a:noAutofit/>
          </a:bodyPr>
          <a:lstStyle/>
          <a:p>
            <a:r>
              <a:rPr lang="pl-PL" sz="3200">
                <a:solidFill>
                  <a:srgbClr val="003228"/>
                </a:solidFill>
                <a:latin typeface="SGGW Sans" pitchFamily="2" charset="0"/>
              </a:rPr>
              <a:t>UZO</a:t>
            </a:r>
            <a:endParaRPr lang="pl-PL" sz="3600">
              <a:solidFill>
                <a:srgbClr val="003228"/>
              </a:solidFill>
              <a:latin typeface="SGGW Sans" panose="00000800000000000000" pitchFamily="50" charset="0"/>
            </a:endParaRPr>
          </a:p>
        </p:txBody>
      </p:sp>
      <p:sp>
        <p:nvSpPr>
          <p:cNvPr id="10" name="pole tekstowe 9">
            <a:extLst>
              <a:ext uri="{FF2B5EF4-FFF2-40B4-BE49-F238E27FC236}">
                <a16:creationId xmlns:a16="http://schemas.microsoft.com/office/drawing/2014/main" id="{32DA0B54-C50E-4D5D-80E5-B9C058A3CF22}"/>
              </a:ext>
            </a:extLst>
          </p:cNvPr>
          <p:cNvSpPr txBox="1"/>
          <p:nvPr/>
        </p:nvSpPr>
        <p:spPr>
          <a:xfrm>
            <a:off x="923242" y="1327670"/>
            <a:ext cx="6680715" cy="2862322"/>
          </a:xfrm>
          <a:prstGeom prst="rect">
            <a:avLst/>
          </a:prstGeom>
          <a:noFill/>
        </p:spPr>
        <p:txBody>
          <a:bodyPr wrap="square">
            <a:spAutoFit/>
          </a:bodyPr>
          <a:lstStyle/>
          <a:p>
            <a:pPr marL="342900" indent="-342900" algn="just">
              <a:buFont typeface="Arial" panose="020B0604020202020204" pitchFamily="34" charset="0"/>
              <a:buChar char="•"/>
            </a:pPr>
            <a:r>
              <a:rPr lang="pl-PL" sz="2000">
                <a:latin typeface="SGGW Sans UltraLight" panose="00000600000000000000" pitchFamily="50" charset="0"/>
              </a:rPr>
              <a:t>urozmaicenie oferty dydaktycznej </a:t>
            </a:r>
          </a:p>
          <a:p>
            <a:pPr marL="342900" indent="-342900" algn="just">
              <a:buFont typeface="Arial" panose="020B0604020202020204" pitchFamily="34" charset="0"/>
              <a:buChar char="•"/>
            </a:pPr>
            <a:r>
              <a:rPr lang="pl-PL" sz="2000">
                <a:latin typeface="SGGW Sans UltraLight" panose="00000600000000000000" pitchFamily="50" charset="0"/>
              </a:rPr>
              <a:t>indywidualizacja studiów – preferencje/pasje</a:t>
            </a:r>
          </a:p>
          <a:p>
            <a:pPr marL="342900" indent="-342900" algn="just">
              <a:buFont typeface="Arial" panose="020B0604020202020204" pitchFamily="34" charset="0"/>
              <a:buChar char="•"/>
            </a:pPr>
            <a:r>
              <a:rPr lang="pl-PL" sz="2000">
                <a:latin typeface="SGGW Sans UltraLight" panose="00000600000000000000" pitchFamily="50" charset="0"/>
              </a:rPr>
              <a:t>ciekawa tematyka i metodyka zajęć</a:t>
            </a:r>
          </a:p>
          <a:p>
            <a:pPr marL="342900" indent="-342900" algn="just">
              <a:buFont typeface="Arial" panose="020B0604020202020204" pitchFamily="34" charset="0"/>
              <a:buChar char="•"/>
            </a:pPr>
            <a:r>
              <a:rPr lang="pl-PL" sz="2000">
                <a:latin typeface="SGGW Sans UltraLight" panose="00000600000000000000" pitchFamily="50" charset="0"/>
              </a:rPr>
              <a:t>elastyczność, zapisy przez </a:t>
            </a:r>
            <a:r>
              <a:rPr lang="pl-PL" sz="2000" err="1">
                <a:latin typeface="SGGW Sans UltraLight" panose="00000600000000000000" pitchFamily="50" charset="0"/>
              </a:rPr>
              <a:t>eHMS</a:t>
            </a:r>
            <a:endParaRPr lang="pl-PL" sz="2000">
              <a:latin typeface="SGGW Sans UltraLight" panose="00000600000000000000" pitchFamily="50" charset="0"/>
            </a:endParaRPr>
          </a:p>
          <a:p>
            <a:pPr marL="342900" indent="-342900" algn="just">
              <a:buFont typeface="Arial" panose="020B0604020202020204" pitchFamily="34" charset="0"/>
              <a:buChar char="•"/>
            </a:pPr>
            <a:r>
              <a:rPr lang="pl-PL" sz="2000">
                <a:latin typeface="SGGW Sans UltraLight" panose="00000600000000000000" pitchFamily="50" charset="0"/>
              </a:rPr>
              <a:t>ekwiwalent fakultetu dowolnego wyboru</a:t>
            </a:r>
          </a:p>
          <a:p>
            <a:pPr marL="342900" indent="-342900" algn="just">
              <a:buFont typeface="Arial" panose="020B0604020202020204" pitchFamily="34" charset="0"/>
              <a:buChar char="•"/>
            </a:pPr>
            <a:r>
              <a:rPr lang="pl-PL" sz="2000">
                <a:latin typeface="SGGW Sans UltraLight" panose="00000600000000000000" pitchFamily="50" charset="0"/>
              </a:rPr>
              <a:t>opcja mikropoświadczeń</a:t>
            </a:r>
          </a:p>
          <a:p>
            <a:pPr algn="just"/>
            <a:endParaRPr lang="pl-PL" sz="2000">
              <a:latin typeface="SGGW Sans UltraLight" panose="00000600000000000000" pitchFamily="50" charset="0"/>
            </a:endParaRPr>
          </a:p>
          <a:p>
            <a:pPr algn="just"/>
            <a:endParaRPr lang="pl-PL" sz="2000">
              <a:latin typeface="SGGW Sans UltraLight" panose="00000600000000000000" pitchFamily="50" charset="0"/>
            </a:endParaRPr>
          </a:p>
          <a:p>
            <a:pPr algn="just"/>
            <a:endParaRPr lang="pl-PL" sz="2000">
              <a:latin typeface="SGGW Sans UltraLight" panose="00000600000000000000" pitchFamily="50" charset="0"/>
            </a:endParaRPr>
          </a:p>
        </p:txBody>
      </p:sp>
      <p:sp>
        <p:nvSpPr>
          <p:cNvPr id="11" name="pole tekstowe 10">
            <a:extLst>
              <a:ext uri="{FF2B5EF4-FFF2-40B4-BE49-F238E27FC236}">
                <a16:creationId xmlns:a16="http://schemas.microsoft.com/office/drawing/2014/main" id="{F4F5241D-CBF4-4194-874A-104C93DB3871}"/>
              </a:ext>
            </a:extLst>
          </p:cNvPr>
          <p:cNvSpPr txBox="1"/>
          <p:nvPr/>
        </p:nvSpPr>
        <p:spPr>
          <a:xfrm>
            <a:off x="918100" y="4731275"/>
            <a:ext cx="6102626" cy="400110"/>
          </a:xfrm>
          <a:prstGeom prst="rect">
            <a:avLst/>
          </a:prstGeom>
          <a:noFill/>
        </p:spPr>
        <p:txBody>
          <a:bodyPr wrap="square">
            <a:spAutoFit/>
          </a:bodyPr>
          <a:lstStyle>
            <a:defPPr>
              <a:defRPr lang="pl-PL"/>
            </a:defPPr>
          </a:lstStyle>
          <a:p>
            <a:r>
              <a:rPr lang="pl-PL" sz="2000">
                <a:latin typeface="SGGW Sans UltraLight" panose="00000600000000000000" pitchFamily="50" charset="0"/>
              </a:rPr>
              <a:t>https://jakoscksztalcenia.sggw.edu.pl/</a:t>
            </a:r>
            <a:r>
              <a:rPr lang="pl-PL" sz="2000">
                <a:solidFill>
                  <a:schemeClr val="accent2">
                    <a:lumMod val="75000"/>
                  </a:schemeClr>
                </a:solidFill>
                <a:latin typeface="SGGW Sans UltraLight" panose="00000600000000000000" pitchFamily="50" charset="0"/>
              </a:rPr>
              <a:t>uzo</a:t>
            </a:r>
            <a:r>
              <a:rPr lang="pl-PL" sz="2000">
                <a:latin typeface="SGGW Sans UltraLight" panose="00000600000000000000" pitchFamily="50" charset="0"/>
              </a:rPr>
              <a:t>/</a:t>
            </a:r>
          </a:p>
        </p:txBody>
      </p:sp>
      <p:pic>
        <p:nvPicPr>
          <p:cNvPr id="13" name="Obraz 12">
            <a:extLst>
              <a:ext uri="{FF2B5EF4-FFF2-40B4-BE49-F238E27FC236}">
                <a16:creationId xmlns:a16="http://schemas.microsoft.com/office/drawing/2014/main" id="{BF8390C3-362F-4E2E-A0FC-26EDF13703BC}"/>
              </a:ext>
            </a:extLst>
          </p:cNvPr>
          <p:cNvPicPr>
            <a:picLocks noChangeAspect="1"/>
          </p:cNvPicPr>
          <p:nvPr/>
        </p:nvPicPr>
        <p:blipFill rotWithShape="1">
          <a:blip r:embed="rId3">
            <a:extLst>
              <a:ext uri="{28A0092B-C50C-407E-A947-70E740481C1C}">
                <a14:useLocalDpi xmlns:a14="http://schemas.microsoft.com/office/drawing/2010/main" val="0"/>
              </a:ext>
            </a:extLst>
          </a:blip>
          <a:srcRect l="-1" t="12" r="151" b="-1"/>
          <a:stretch/>
        </p:blipFill>
        <p:spPr>
          <a:xfrm>
            <a:off x="7475767" y="146242"/>
            <a:ext cx="4578608" cy="4585033"/>
          </a:xfrm>
          <a:prstGeom prst="rect">
            <a:avLst/>
          </a:prstGeom>
        </p:spPr>
      </p:pic>
    </p:spTree>
    <p:extLst>
      <p:ext uri="{BB962C8B-B14F-4D97-AF65-F5344CB8AC3E}">
        <p14:creationId xmlns:p14="http://schemas.microsoft.com/office/powerpoint/2010/main" val="24009505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6"/>
            <a:ext cx="10515600" cy="578150"/>
          </a:xfrm>
        </p:spPr>
        <p:txBody>
          <a:bodyPr>
            <a:noAutofit/>
          </a:bodyPr>
          <a:lstStyle/>
          <a:p>
            <a:r>
              <a:rPr lang="pl-PL" sz="3200">
                <a:solidFill>
                  <a:srgbClr val="003228"/>
                </a:solidFill>
                <a:latin typeface="SGGW Sans" pitchFamily="2" charset="0"/>
              </a:rPr>
              <a:t>Co robimy</a:t>
            </a:r>
            <a:endParaRPr lang="pl-PL" sz="3600">
              <a:solidFill>
                <a:srgbClr val="003228"/>
              </a:solidFill>
              <a:latin typeface="SGGW Sans" panose="00000800000000000000" pitchFamily="50" charset="0"/>
            </a:endParaRPr>
          </a:p>
        </p:txBody>
      </p:sp>
      <p:sp>
        <p:nvSpPr>
          <p:cNvPr id="8" name="pole tekstowe 7">
            <a:extLst>
              <a:ext uri="{FF2B5EF4-FFF2-40B4-BE49-F238E27FC236}">
                <a16:creationId xmlns:a16="http://schemas.microsoft.com/office/drawing/2014/main" id="{60E4B9C1-05B6-4345-AB85-36BB51437FFC}"/>
              </a:ext>
            </a:extLst>
          </p:cNvPr>
          <p:cNvSpPr txBox="1"/>
          <p:nvPr/>
        </p:nvSpPr>
        <p:spPr>
          <a:xfrm>
            <a:off x="928152" y="1402173"/>
            <a:ext cx="6428299" cy="1938992"/>
          </a:xfrm>
          <a:prstGeom prst="rect">
            <a:avLst/>
          </a:prstGeom>
          <a:noFill/>
        </p:spPr>
        <p:txBody>
          <a:bodyPr wrap="square">
            <a:spAutoFit/>
          </a:bodyPr>
          <a:lstStyle/>
          <a:p>
            <a:pPr marL="342900" indent="-342900">
              <a:buFont typeface="Arial" panose="020B0604020202020204" pitchFamily="34" charset="0"/>
              <a:buChar char="•"/>
            </a:pPr>
            <a:r>
              <a:rPr lang="pl-PL" sz="2000">
                <a:latin typeface="SGGW Sans UltraLight" panose="00000600000000000000" pitchFamily="50" charset="0"/>
              </a:rPr>
              <a:t>dostęp do informacji o programach studiów </a:t>
            </a:r>
          </a:p>
          <a:p>
            <a:pPr marL="342900" indent="-342900">
              <a:buFont typeface="Arial" panose="020B0604020202020204" pitchFamily="34" charset="0"/>
              <a:buChar char="•"/>
            </a:pPr>
            <a:r>
              <a:rPr lang="pl-PL" sz="2000">
                <a:latin typeface="SGGW Sans UltraLight" panose="00000600000000000000" pitchFamily="50" charset="0"/>
              </a:rPr>
              <a:t>karty wszystkich przedmiotów</a:t>
            </a:r>
          </a:p>
          <a:p>
            <a:pPr marL="342900" indent="-342900">
              <a:buFont typeface="Arial" panose="020B0604020202020204" pitchFamily="34" charset="0"/>
              <a:buChar char="•"/>
            </a:pPr>
            <a:r>
              <a:rPr lang="pl-PL" sz="2000">
                <a:latin typeface="SGGW Sans UltraLight" panose="00000600000000000000" pitchFamily="50" charset="0"/>
              </a:rPr>
              <a:t>treści, cele i efekty zajęć</a:t>
            </a:r>
          </a:p>
          <a:p>
            <a:pPr marL="342900" indent="-342900">
              <a:buFont typeface="Arial" panose="020B0604020202020204" pitchFamily="34" charset="0"/>
              <a:buChar char="•"/>
            </a:pPr>
            <a:r>
              <a:rPr lang="pl-PL" sz="2000">
                <a:latin typeface="SGGW Sans UltraLight" panose="00000600000000000000" pitchFamily="50" charset="0"/>
              </a:rPr>
              <a:t>metody weryfikacji</a:t>
            </a:r>
          </a:p>
          <a:p>
            <a:endParaRPr lang="pl-PL" sz="2000">
              <a:latin typeface="SGGW Sans UltraLight" panose="00000600000000000000" pitchFamily="50" charset="0"/>
            </a:endParaRPr>
          </a:p>
          <a:p>
            <a:endParaRPr lang="pl-PL" sz="2000">
              <a:latin typeface="SGGW Sans UltraLight" panose="00000600000000000000" pitchFamily="50" charset="0"/>
            </a:endParaRPr>
          </a:p>
        </p:txBody>
      </p:sp>
      <p:sp>
        <p:nvSpPr>
          <p:cNvPr id="11" name="pole tekstowe 10">
            <a:extLst>
              <a:ext uri="{FF2B5EF4-FFF2-40B4-BE49-F238E27FC236}">
                <a16:creationId xmlns:a16="http://schemas.microsoft.com/office/drawing/2014/main" id="{B8DB9482-5E15-4C61-BC11-3406ABC85630}"/>
              </a:ext>
            </a:extLst>
          </p:cNvPr>
          <p:cNvSpPr txBox="1"/>
          <p:nvPr/>
        </p:nvSpPr>
        <p:spPr>
          <a:xfrm>
            <a:off x="911225" y="4724401"/>
            <a:ext cx="6102626" cy="400110"/>
          </a:xfrm>
          <a:prstGeom prst="rect">
            <a:avLst/>
          </a:prstGeom>
          <a:noFill/>
        </p:spPr>
        <p:txBody>
          <a:bodyPr wrap="square">
            <a:spAutoFit/>
          </a:bodyPr>
          <a:lstStyle/>
          <a:p>
            <a:r>
              <a:rPr lang="pl-PL" sz="2000">
                <a:latin typeface="SGGW Sans UltraLight" panose="00000600000000000000" pitchFamily="50" charset="0"/>
              </a:rPr>
              <a:t>https://sylabus.sggw.edu.pl/</a:t>
            </a:r>
          </a:p>
        </p:txBody>
      </p:sp>
      <p:pic>
        <p:nvPicPr>
          <p:cNvPr id="6" name="Obraz 5">
            <a:extLst>
              <a:ext uri="{FF2B5EF4-FFF2-40B4-BE49-F238E27FC236}">
                <a16:creationId xmlns:a16="http://schemas.microsoft.com/office/drawing/2014/main" id="{A45D5D8F-6059-4EB4-A71F-4BFBB9DCE6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4425" y="67397"/>
            <a:ext cx="4594655" cy="4657004"/>
          </a:xfrm>
          <a:prstGeom prst="rect">
            <a:avLst/>
          </a:prstGeom>
        </p:spPr>
      </p:pic>
    </p:spTree>
    <p:extLst>
      <p:ext uri="{BB962C8B-B14F-4D97-AF65-F5344CB8AC3E}">
        <p14:creationId xmlns:p14="http://schemas.microsoft.com/office/powerpoint/2010/main" val="3598026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838200" y="365125"/>
            <a:ext cx="10515600" cy="1325563"/>
          </a:xfrm>
        </p:spPr>
        <p:txBody>
          <a:bodyPr>
            <a:noAutofit/>
          </a:bodyPr>
          <a:lstStyle/>
          <a:p>
            <a:br>
              <a:rPr lang="pl-PL" sz="4000">
                <a:solidFill>
                  <a:srgbClr val="003228"/>
                </a:solidFill>
                <a:latin typeface="SGGW Sans" pitchFamily="2" charset="0"/>
              </a:rPr>
            </a:br>
            <a:r>
              <a:rPr lang="pl-PL" sz="3200">
                <a:solidFill>
                  <a:srgbClr val="003228"/>
                </a:solidFill>
                <a:latin typeface="SGGW Sans" pitchFamily="2" charset="0"/>
              </a:rPr>
              <a:t>BDD – nasz zespół</a:t>
            </a:r>
            <a:br>
              <a:rPr lang="pl-PL" sz="3200">
                <a:solidFill>
                  <a:srgbClr val="003228"/>
                </a:solidFill>
                <a:latin typeface="SGGW Sans" pitchFamily="2" charset="0"/>
              </a:rPr>
            </a:br>
            <a:br>
              <a:rPr lang="pl-PL" sz="3200" b="1">
                <a:solidFill>
                  <a:srgbClr val="003228"/>
                </a:solidFill>
                <a:latin typeface="SGGW Sans" pitchFamily="2" charset="0"/>
              </a:rPr>
            </a:br>
            <a:endParaRPr lang="pl-PL" sz="3600">
              <a:solidFill>
                <a:srgbClr val="003228"/>
              </a:solidFill>
              <a:latin typeface="SGGW Sans" panose="00000800000000000000" pitchFamily="50" charset="0"/>
            </a:endParaRPr>
          </a:p>
        </p:txBody>
      </p:sp>
      <p:graphicFrame>
        <p:nvGraphicFramePr>
          <p:cNvPr id="2" name="Tabela 1">
            <a:extLst>
              <a:ext uri="{FF2B5EF4-FFF2-40B4-BE49-F238E27FC236}">
                <a16:creationId xmlns:a16="http://schemas.microsoft.com/office/drawing/2014/main" id="{5D3DCABC-93D2-4AD3-BD15-491AF4EDD3C1}"/>
              </a:ext>
            </a:extLst>
          </p:cNvPr>
          <p:cNvGraphicFramePr>
            <a:graphicFrameLocks noGrp="1"/>
          </p:cNvGraphicFramePr>
          <p:nvPr>
            <p:extLst>
              <p:ext uri="{D42A27DB-BD31-4B8C-83A1-F6EECF244321}">
                <p14:modId xmlns:p14="http://schemas.microsoft.com/office/powerpoint/2010/main" val="971520098"/>
              </p:ext>
            </p:extLst>
          </p:nvPr>
        </p:nvGraphicFramePr>
        <p:xfrm>
          <a:off x="838200" y="1690688"/>
          <a:ext cx="7730447" cy="1872000"/>
        </p:xfrm>
        <a:graphic>
          <a:graphicData uri="http://schemas.openxmlformats.org/drawingml/2006/table">
            <a:tbl>
              <a:tblPr firstRow="1" bandRow="1">
                <a:tableStyleId>{2D5ABB26-0587-4C30-8999-92F81FD0307C}</a:tableStyleId>
              </a:tblPr>
              <a:tblGrid>
                <a:gridCol w="5120811">
                  <a:extLst>
                    <a:ext uri="{9D8B030D-6E8A-4147-A177-3AD203B41FA5}">
                      <a16:colId xmlns:a16="http://schemas.microsoft.com/office/drawing/2014/main" val="3217945234"/>
                    </a:ext>
                  </a:extLst>
                </a:gridCol>
                <a:gridCol w="2609636">
                  <a:extLst>
                    <a:ext uri="{9D8B030D-6E8A-4147-A177-3AD203B41FA5}">
                      <a16:colId xmlns:a16="http://schemas.microsoft.com/office/drawing/2014/main" val="699122539"/>
                    </a:ext>
                  </a:extLst>
                </a:gridCol>
              </a:tblGrid>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2000" kern="1200" dirty="0">
                          <a:solidFill>
                            <a:schemeClr val="tx1"/>
                          </a:solidFill>
                          <a:latin typeface="SGGW Sans UltraLight" panose="00000600000000000000" pitchFamily="50" charset="0"/>
                          <a:ea typeface="+mn-ea"/>
                          <a:cs typeface="+mn-cs"/>
                        </a:rPr>
                        <a:t>dr hab. inż. Piotr Boruszewski, prof. SGGW</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2000" kern="1200">
                          <a:solidFill>
                            <a:schemeClr val="tx1"/>
                          </a:solidFill>
                          <a:latin typeface="SGGW Sans UltraLight" panose="00000600000000000000" pitchFamily="50" charset="0"/>
                          <a:ea typeface="+mn-ea"/>
                          <a:cs typeface="+mn-cs"/>
                        </a:rPr>
                        <a:t>Kierownik biura</a:t>
                      </a:r>
                    </a:p>
                  </a:txBody>
                  <a:tcPr anchor="ctr"/>
                </a:tc>
                <a:extLst>
                  <a:ext uri="{0D108BD9-81ED-4DB2-BD59-A6C34878D82A}">
                    <a16:rowId xmlns:a16="http://schemas.microsoft.com/office/drawing/2014/main" val="2101847485"/>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2000" dirty="0">
                          <a:latin typeface="SGGW Sans UltraLight" panose="00000600000000000000" pitchFamily="50" charset="0"/>
                        </a:rPr>
                        <a:t>mgr Wojciech Ciechanowski</a:t>
                      </a:r>
                    </a:p>
                  </a:txBody>
                  <a:tcPr anchor="ctr"/>
                </a:tc>
                <a:tc>
                  <a:txBody>
                    <a:bodyPr/>
                    <a:lstStyle/>
                    <a:p>
                      <a:r>
                        <a:rPr lang="pl-PL" sz="2000">
                          <a:latin typeface="SGGW Sans UltraLight" panose="00000600000000000000" pitchFamily="50" charset="0"/>
                        </a:rPr>
                        <a:t>Project manager</a:t>
                      </a:r>
                    </a:p>
                  </a:txBody>
                  <a:tcPr anchor="ctr"/>
                </a:tc>
                <a:extLst>
                  <a:ext uri="{0D108BD9-81ED-4DB2-BD59-A6C34878D82A}">
                    <a16:rowId xmlns:a16="http://schemas.microsoft.com/office/drawing/2014/main" val="1802357110"/>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2000" dirty="0">
                          <a:latin typeface="SGGW Sans UltraLight" panose="00000600000000000000" pitchFamily="50" charset="0"/>
                        </a:rPr>
                        <a:t>mgr inż. Karolina Lipska</a:t>
                      </a:r>
                    </a:p>
                  </a:txBody>
                  <a:tcPr anchor="ctr"/>
                </a:tc>
                <a:tc>
                  <a:txBody>
                    <a:bodyPr/>
                    <a:lstStyle/>
                    <a:p>
                      <a:r>
                        <a:rPr lang="pl-PL" sz="2000" dirty="0">
                          <a:latin typeface="SGGW Sans UltraLight" panose="00000600000000000000" pitchFamily="50" charset="0"/>
                        </a:rPr>
                        <a:t>Specjalista</a:t>
                      </a:r>
                    </a:p>
                  </a:txBody>
                  <a:tcPr anchor="ctr"/>
                </a:tc>
                <a:extLst>
                  <a:ext uri="{0D108BD9-81ED-4DB2-BD59-A6C34878D82A}">
                    <a16:rowId xmlns:a16="http://schemas.microsoft.com/office/drawing/2014/main" val="3354637066"/>
                  </a:ext>
                </a:extLst>
              </a:tr>
              <a:tr h="46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2000">
                          <a:latin typeface="SGGW Sans UltraLight" panose="00000600000000000000" pitchFamily="50" charset="0"/>
                        </a:rPr>
                        <a:t>mgr inż. Zbigniew Wagner</a:t>
                      </a:r>
                    </a:p>
                  </a:txBody>
                  <a:tcPr anchor="ctr"/>
                </a:tc>
                <a:tc>
                  <a:txBody>
                    <a:bodyPr/>
                    <a:lstStyle/>
                    <a:p>
                      <a:r>
                        <a:rPr lang="pl-PL" sz="2000" dirty="0">
                          <a:latin typeface="SGGW Sans UltraLight" panose="00000600000000000000" pitchFamily="50" charset="0"/>
                        </a:rPr>
                        <a:t>St. Specjalista</a:t>
                      </a:r>
                    </a:p>
                  </a:txBody>
                  <a:tcPr anchor="ctr"/>
                </a:tc>
                <a:extLst>
                  <a:ext uri="{0D108BD9-81ED-4DB2-BD59-A6C34878D82A}">
                    <a16:rowId xmlns:a16="http://schemas.microsoft.com/office/drawing/2014/main" val="1943747214"/>
                  </a:ext>
                </a:extLst>
              </a:tr>
            </a:tbl>
          </a:graphicData>
        </a:graphic>
      </p:graphicFrame>
    </p:spTree>
    <p:extLst>
      <p:ext uri="{BB962C8B-B14F-4D97-AF65-F5344CB8AC3E}">
        <p14:creationId xmlns:p14="http://schemas.microsoft.com/office/powerpoint/2010/main" val="416613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C1FFA-CC42-19C8-C4FC-E5E25B0D9E05}"/>
              </a:ext>
            </a:extLst>
          </p:cNvPr>
          <p:cNvSpPr>
            <a:spLocks noGrp="1"/>
          </p:cNvSpPr>
          <p:nvPr>
            <p:ph type="title"/>
          </p:nvPr>
        </p:nvSpPr>
        <p:spPr/>
        <p:txBody>
          <a:bodyPr/>
          <a:lstStyle/>
          <a:p>
            <a:r>
              <a:rPr lang="en-US" dirty="0">
                <a:ea typeface="Calibri Light"/>
                <a:cs typeface="Calibri Light"/>
              </a:rPr>
              <a:t>                       </a:t>
            </a:r>
            <a:endParaRPr lang="en-US" dirty="0"/>
          </a:p>
        </p:txBody>
      </p:sp>
      <p:sp>
        <p:nvSpPr>
          <p:cNvPr id="3" name="Content Placeholder 2">
            <a:extLst>
              <a:ext uri="{FF2B5EF4-FFF2-40B4-BE49-F238E27FC236}">
                <a16:creationId xmlns:a16="http://schemas.microsoft.com/office/drawing/2014/main" id="{1EC08A34-66CE-773D-A048-9D8212E379BF}"/>
              </a:ext>
            </a:extLst>
          </p:cNvPr>
          <p:cNvSpPr>
            <a:spLocks noGrp="1"/>
          </p:cNvSpPr>
          <p:nvPr>
            <p:ph idx="1"/>
          </p:nvPr>
        </p:nvSpPr>
        <p:spPr/>
        <p:txBody>
          <a:bodyPr vert="horz" lIns="91440" tIns="45720" rIns="91440" bIns="45720" rtlCol="0" anchor="t">
            <a:normAutofit/>
          </a:bodyPr>
          <a:lstStyle/>
          <a:p>
            <a:pPr marL="0" indent="0" algn="ctr">
              <a:buNone/>
            </a:pPr>
            <a:r>
              <a:rPr lang="en-US" sz="4000" b="1" dirty="0">
                <a:latin typeface="SGGW Sans"/>
                <a:ea typeface="Calibri"/>
                <a:cs typeface="Calibri"/>
              </a:rPr>
              <a:t>AKADEMICKI ZWIĄZEK SPORTOWY SGGW</a:t>
            </a:r>
          </a:p>
        </p:txBody>
      </p:sp>
    </p:spTree>
    <p:extLst>
      <p:ext uri="{BB962C8B-B14F-4D97-AF65-F5344CB8AC3E}">
        <p14:creationId xmlns:p14="http://schemas.microsoft.com/office/powerpoint/2010/main" val="4192989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213A-CC93-6646-FF2B-F98993F768EA}"/>
              </a:ext>
            </a:extLst>
          </p:cNvPr>
          <p:cNvSpPr>
            <a:spLocks noGrp="1"/>
          </p:cNvSpPr>
          <p:nvPr>
            <p:ph type="title"/>
          </p:nvPr>
        </p:nvSpPr>
        <p:spPr>
          <a:xfrm>
            <a:off x="838200" y="-10508"/>
            <a:ext cx="10515600" cy="1711928"/>
          </a:xfrm>
        </p:spPr>
        <p:txBody>
          <a:bodyPr/>
          <a:lstStyle/>
          <a:p>
            <a:pPr algn="ctr"/>
            <a:r>
              <a:rPr lang="en-US" sz="4000" b="1" dirty="0" err="1">
                <a:latin typeface="SGGW Sans"/>
                <a:ea typeface="Calibri Light"/>
                <a:cs typeface="Calibri Light"/>
              </a:rPr>
              <a:t>Kilka</a:t>
            </a:r>
            <a:r>
              <a:rPr lang="en-US" sz="4000" b="1" dirty="0">
                <a:latin typeface="SGGW Sans"/>
                <a:ea typeface="Calibri Light"/>
                <a:cs typeface="Calibri Light"/>
              </a:rPr>
              <a:t> </a:t>
            </a:r>
            <a:r>
              <a:rPr lang="en-US" sz="4000" b="1" dirty="0" err="1">
                <a:latin typeface="SGGW Sans"/>
                <a:ea typeface="Calibri Light"/>
                <a:cs typeface="Calibri Light"/>
              </a:rPr>
              <a:t>słów</a:t>
            </a:r>
            <a:r>
              <a:rPr lang="en-US" sz="4000" b="1" dirty="0">
                <a:latin typeface="SGGW Sans"/>
                <a:ea typeface="Calibri Light"/>
                <a:cs typeface="Calibri Light"/>
              </a:rPr>
              <a:t> o </a:t>
            </a:r>
            <a:r>
              <a:rPr lang="en-US" sz="4000" b="1" dirty="0" err="1">
                <a:latin typeface="SGGW Sans"/>
                <a:ea typeface="Calibri Light"/>
                <a:cs typeface="Calibri Light"/>
              </a:rPr>
              <a:t>nas</a:t>
            </a:r>
            <a:r>
              <a:rPr lang="en-US" sz="4000" b="1" dirty="0">
                <a:latin typeface="SGGW Sans"/>
                <a:ea typeface="Calibri Light"/>
                <a:cs typeface="Calibri Light"/>
              </a:rPr>
              <a:t> i </a:t>
            </a:r>
            <a:r>
              <a:rPr lang="en-US" sz="4000" b="1" dirty="0" err="1">
                <a:latin typeface="SGGW Sans"/>
                <a:ea typeface="Calibri Light"/>
                <a:cs typeface="Calibri Light"/>
              </a:rPr>
              <a:t>naszej</a:t>
            </a:r>
            <a:r>
              <a:rPr lang="en-US" sz="4000" b="1" dirty="0">
                <a:latin typeface="SGGW Sans"/>
                <a:ea typeface="Calibri Light"/>
                <a:cs typeface="Calibri Light"/>
              </a:rPr>
              <a:t> </a:t>
            </a:r>
            <a:r>
              <a:rPr lang="en-US" sz="4000" b="1" dirty="0" err="1">
                <a:latin typeface="SGGW Sans"/>
                <a:ea typeface="Calibri Light"/>
                <a:cs typeface="Calibri Light"/>
              </a:rPr>
              <a:t>historii</a:t>
            </a:r>
            <a:endParaRPr lang="en-US" sz="4000" b="1" dirty="0">
              <a:latin typeface="SGGW Sans"/>
              <a:ea typeface="Calibri Light"/>
              <a:cs typeface="Calibri Light"/>
            </a:endParaRPr>
          </a:p>
        </p:txBody>
      </p:sp>
      <p:sp>
        <p:nvSpPr>
          <p:cNvPr id="3" name="Content Placeholder 2">
            <a:extLst>
              <a:ext uri="{FF2B5EF4-FFF2-40B4-BE49-F238E27FC236}">
                <a16:creationId xmlns:a16="http://schemas.microsoft.com/office/drawing/2014/main" id="{21B457F8-1724-64EC-6409-60F880B4DB84}"/>
              </a:ext>
            </a:extLst>
          </p:cNvPr>
          <p:cNvSpPr>
            <a:spLocks noGrp="1"/>
          </p:cNvSpPr>
          <p:nvPr>
            <p:ph idx="1"/>
          </p:nvPr>
        </p:nvSpPr>
        <p:spPr>
          <a:xfrm>
            <a:off x="838200" y="1267541"/>
            <a:ext cx="10515600" cy="3911310"/>
          </a:xfrm>
        </p:spPr>
        <p:txBody>
          <a:bodyPr vert="horz" lIns="91440" tIns="45720" rIns="91440" bIns="45720" rtlCol="0" anchor="t">
            <a:normAutofit/>
          </a:bodyPr>
          <a:lstStyle/>
          <a:p>
            <a:pPr>
              <a:buFont typeface="Wingdings" panose="05000000000000000000" pitchFamily="2" charset="2"/>
              <a:buChar char="§"/>
            </a:pPr>
            <a:r>
              <a:rPr lang="en-US" sz="2100" dirty="0">
                <a:latin typeface="+mj-lt"/>
                <a:ea typeface="+mn-lt"/>
                <a:cs typeface="Segoe UI Light" panose="020B0502040204020203" pitchFamily="34" charset="0"/>
              </a:rPr>
              <a:t>Klub </a:t>
            </a:r>
            <a:r>
              <a:rPr lang="en-US" sz="2100" dirty="0" err="1">
                <a:latin typeface="+mj-lt"/>
                <a:ea typeface="+mn-lt"/>
                <a:cs typeface="Segoe UI Light" panose="020B0502040204020203" pitchFamily="34" charset="0"/>
              </a:rPr>
              <a:t>Uczelniany</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Akademickiego</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Związku</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Sportowego</a:t>
            </a:r>
            <a:r>
              <a:rPr lang="en-US" sz="2100" dirty="0">
                <a:latin typeface="+mj-lt"/>
                <a:ea typeface="+mn-lt"/>
                <a:cs typeface="Segoe UI Light" panose="020B0502040204020203" pitchFamily="34" charset="0"/>
              </a:rPr>
              <a:t> SGGW </a:t>
            </a:r>
            <a:r>
              <a:rPr lang="en-US" sz="2100" dirty="0" err="1">
                <a:latin typeface="+mj-lt"/>
                <a:ea typeface="+mn-lt"/>
                <a:cs typeface="Segoe UI Light" panose="020B0502040204020203" pitchFamily="34" charset="0"/>
              </a:rPr>
              <a:t>powstał</a:t>
            </a:r>
            <a:r>
              <a:rPr lang="en-US" sz="2100" dirty="0">
                <a:latin typeface="+mj-lt"/>
                <a:ea typeface="+mn-lt"/>
                <a:cs typeface="Segoe UI Light" panose="020B0502040204020203" pitchFamily="34" charset="0"/>
              </a:rPr>
              <a:t> w 1906r. </a:t>
            </a:r>
            <a:r>
              <a:rPr lang="en-US" sz="2100" dirty="0" err="1">
                <a:latin typeface="+mj-lt"/>
                <a:ea typeface="+mn-lt"/>
                <a:cs typeface="Segoe UI Light" panose="020B0502040204020203" pitchFamily="34" charset="0"/>
              </a:rPr>
              <a:t>jako</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Związek</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Sportowy</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Koła</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Rolników</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Wyższej</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Szkoły</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Rolniczej</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dzisiejszej</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Szkoły</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Głównej</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Gospodarstwa</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Wiejskiego</a:t>
            </a:r>
            <a:r>
              <a:rPr lang="en-US" sz="2100" dirty="0">
                <a:latin typeface="+mj-lt"/>
                <a:ea typeface="+mn-lt"/>
                <a:cs typeface="Segoe UI Light" panose="020B0502040204020203" pitchFamily="34" charset="0"/>
              </a:rPr>
              <a:t> w </a:t>
            </a:r>
            <a:r>
              <a:rPr lang="en-US" sz="2100" dirty="0" err="1">
                <a:latin typeface="+mj-lt"/>
                <a:ea typeface="+mn-lt"/>
                <a:cs typeface="Segoe UI Light" panose="020B0502040204020203" pitchFamily="34" charset="0"/>
              </a:rPr>
              <a:t>Warszawie</a:t>
            </a:r>
            <a:r>
              <a:rPr lang="en-US" sz="2100" dirty="0">
                <a:latin typeface="+mj-lt"/>
                <a:ea typeface="+mn-lt"/>
                <a:cs typeface="Segoe UI Light" panose="020B0502040204020203" pitchFamily="34" charset="0"/>
              </a:rPr>
              <a:t>. </a:t>
            </a:r>
          </a:p>
          <a:p>
            <a:r>
              <a:rPr lang="en-US" sz="2100" dirty="0">
                <a:latin typeface="+mj-lt"/>
                <a:ea typeface="+mn-lt"/>
                <a:cs typeface="Segoe UI Light" panose="020B0502040204020203" pitchFamily="34" charset="0"/>
              </a:rPr>
              <a:t>W </a:t>
            </a:r>
            <a:r>
              <a:rPr lang="en-US" sz="2100" dirty="0" err="1">
                <a:latin typeface="+mj-lt"/>
                <a:ea typeface="+mn-lt"/>
                <a:cs typeface="Segoe UI Light" panose="020B0502040204020203" pitchFamily="34" charset="0"/>
              </a:rPr>
              <a:t>ostatnich</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latach</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swojej</a:t>
            </a:r>
            <a:r>
              <a:rPr lang="en-US" sz="2100" dirty="0">
                <a:latin typeface="+mj-lt"/>
                <a:ea typeface="+mn-lt"/>
                <a:cs typeface="Segoe UI Light" panose="020B0502040204020203" pitchFamily="34" charset="0"/>
              </a:rPr>
              <a:t> ponad100-letniej </a:t>
            </a:r>
            <a:r>
              <a:rPr lang="en-US" sz="2100" dirty="0" err="1">
                <a:latin typeface="+mj-lt"/>
                <a:ea typeface="+mn-lt"/>
                <a:cs typeface="Segoe UI Light" panose="020B0502040204020203" pitchFamily="34" charset="0"/>
              </a:rPr>
              <a:t>działalności</a:t>
            </a:r>
            <a:r>
              <a:rPr lang="en-US" sz="2100" dirty="0">
                <a:latin typeface="+mj-lt"/>
                <a:ea typeface="+mn-lt"/>
                <a:cs typeface="Segoe UI Light" panose="020B0502040204020203" pitchFamily="34" charset="0"/>
              </a:rPr>
              <a:t> AZS SGGW </a:t>
            </a:r>
            <a:r>
              <a:rPr lang="en-US" sz="2100" dirty="0" err="1">
                <a:latin typeface="+mj-lt"/>
                <a:ea typeface="+mn-lt"/>
                <a:cs typeface="Segoe UI Light" panose="020B0502040204020203" pitchFamily="34" charset="0"/>
              </a:rPr>
              <a:t>znacząco</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rozwinął</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się</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zarówno</a:t>
            </a:r>
            <a:r>
              <a:rPr lang="en-US" sz="2100" dirty="0">
                <a:latin typeface="+mj-lt"/>
                <a:ea typeface="+mn-lt"/>
                <a:cs typeface="Segoe UI Light" panose="020B0502040204020203" pitchFamily="34" charset="0"/>
              </a:rPr>
              <a:t> pod </a:t>
            </a:r>
            <a:r>
              <a:rPr lang="en-US" sz="2100" dirty="0" err="1">
                <a:latin typeface="+mj-lt"/>
                <a:ea typeface="+mn-lt"/>
                <a:cs typeface="Segoe UI Light" panose="020B0502040204020203" pitchFamily="34" charset="0"/>
              </a:rPr>
              <a:t>względem</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organizacyjnym</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jak</a:t>
            </a:r>
            <a:r>
              <a:rPr lang="en-US" sz="2100" dirty="0">
                <a:latin typeface="+mj-lt"/>
                <a:ea typeface="+mn-lt"/>
                <a:cs typeface="Segoe UI Light" panose="020B0502040204020203" pitchFamily="34" charset="0"/>
              </a:rPr>
              <a:t> i </a:t>
            </a:r>
            <a:r>
              <a:rPr lang="en-US" sz="2100" dirty="0" err="1">
                <a:latin typeface="+mj-lt"/>
                <a:ea typeface="+mn-lt"/>
                <a:cs typeface="Segoe UI Light" panose="020B0502040204020203" pitchFamily="34" charset="0"/>
              </a:rPr>
              <a:t>sportowym</a:t>
            </a:r>
            <a:r>
              <a:rPr lang="en-US" sz="2100" dirty="0">
                <a:latin typeface="+mj-lt"/>
                <a:ea typeface="+mn-lt"/>
                <a:cs typeface="Segoe UI Light" panose="020B0502040204020203" pitchFamily="34" charset="0"/>
              </a:rPr>
              <a:t>.</a:t>
            </a:r>
            <a:endParaRPr lang="en-US" sz="2100" dirty="0">
              <a:latin typeface="+mj-lt"/>
              <a:ea typeface="Calibri"/>
              <a:cs typeface="Segoe UI Light" panose="020B0502040204020203" pitchFamily="34" charset="0"/>
            </a:endParaRPr>
          </a:p>
          <a:p>
            <a:r>
              <a:rPr lang="en-US" sz="2100" dirty="0">
                <a:latin typeface="+mj-lt"/>
                <a:ea typeface="+mn-lt"/>
                <a:cs typeface="Segoe UI Light" panose="020B0502040204020203" pitchFamily="34" charset="0"/>
              </a:rPr>
              <a:t>AZS SGGW co </a:t>
            </a:r>
            <a:r>
              <a:rPr lang="en-US" sz="2100" dirty="0" err="1">
                <a:latin typeface="+mj-lt"/>
                <a:ea typeface="+mn-lt"/>
                <a:cs typeface="Segoe UI Light" panose="020B0502040204020203" pitchFamily="34" charset="0"/>
              </a:rPr>
              <a:t>roku</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plasuje</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się</a:t>
            </a:r>
            <a:r>
              <a:rPr lang="en-US" sz="2100" dirty="0">
                <a:latin typeface="+mj-lt"/>
                <a:ea typeface="+mn-lt"/>
                <a:cs typeface="Segoe UI Light" panose="020B0502040204020203" pitchFamily="34" charset="0"/>
              </a:rPr>
              <a:t> w </a:t>
            </a:r>
            <a:r>
              <a:rPr lang="en-US" sz="2100" dirty="0" err="1">
                <a:latin typeface="+mj-lt"/>
                <a:ea typeface="+mn-lt"/>
                <a:cs typeface="Segoe UI Light" panose="020B0502040204020203" pitchFamily="34" charset="0"/>
              </a:rPr>
              <a:t>ścisłej</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czołówce</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klasyfikacji</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uczelni</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społeczno</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przyrodniczych</a:t>
            </a:r>
            <a:r>
              <a:rPr lang="en-US" sz="2100" dirty="0">
                <a:latin typeface="+mj-lt"/>
                <a:ea typeface="+mn-lt"/>
                <a:cs typeface="Segoe UI Light" panose="020B0502040204020203" pitchFamily="34" charset="0"/>
              </a:rPr>
              <a:t> Akademickich </a:t>
            </a:r>
            <a:r>
              <a:rPr lang="en-US" sz="2100" dirty="0" err="1">
                <a:latin typeface="+mj-lt"/>
                <a:ea typeface="+mn-lt"/>
                <a:cs typeface="Segoe UI Light" panose="020B0502040204020203" pitchFamily="34" charset="0"/>
              </a:rPr>
              <a:t>Mistrzostw</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Polski</a:t>
            </a:r>
            <a:r>
              <a:rPr lang="en-US" sz="2100" dirty="0">
                <a:latin typeface="+mj-lt"/>
                <a:ea typeface="+mn-lt"/>
                <a:cs typeface="Segoe UI Light" panose="020B0502040204020203" pitchFamily="34" charset="0"/>
              </a:rPr>
              <a:t>, a w </a:t>
            </a:r>
            <a:r>
              <a:rPr lang="en-US" sz="2100" dirty="0" err="1">
                <a:latin typeface="+mj-lt"/>
                <a:ea typeface="+mn-lt"/>
                <a:cs typeface="Segoe UI Light" panose="020B0502040204020203" pitchFamily="34" charset="0"/>
              </a:rPr>
              <a:t>swoich</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szeregach</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posiada</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medalistów</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Mistrzostw</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Polski</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Europy</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oraz</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Świata</a:t>
            </a:r>
            <a:r>
              <a:rPr lang="en-US" sz="2100" dirty="0">
                <a:latin typeface="+mj-lt"/>
                <a:ea typeface="+mn-lt"/>
                <a:cs typeface="Segoe UI Light" panose="020B0502040204020203" pitchFamily="34" charset="0"/>
              </a:rPr>
              <a:t>.</a:t>
            </a:r>
            <a:endParaRPr lang="en-US" sz="2100" dirty="0">
              <a:latin typeface="+mj-lt"/>
              <a:ea typeface="Calibri"/>
              <a:cs typeface="Segoe UI Light" panose="020B0502040204020203" pitchFamily="34" charset="0"/>
            </a:endParaRPr>
          </a:p>
          <a:p>
            <a:r>
              <a:rPr lang="en-US" sz="2100" dirty="0">
                <a:latin typeface="+mj-lt"/>
                <a:ea typeface="+mn-lt"/>
                <a:cs typeface="Segoe UI Light" panose="020B0502040204020203" pitchFamily="34" charset="0"/>
              </a:rPr>
              <a:t>AZS SGGW </a:t>
            </a:r>
            <a:r>
              <a:rPr lang="en-US" sz="2100" dirty="0" err="1">
                <a:latin typeface="+mj-lt"/>
                <a:ea typeface="+mn-lt"/>
                <a:cs typeface="Segoe UI Light" panose="020B0502040204020203" pitchFamily="34" charset="0"/>
              </a:rPr>
              <a:t>umożliwia</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treningi</a:t>
            </a:r>
            <a:r>
              <a:rPr lang="en-US" sz="2100" dirty="0">
                <a:latin typeface="+mj-lt"/>
                <a:ea typeface="+mn-lt"/>
                <a:cs typeface="Segoe UI Light" panose="020B0502040204020203" pitchFamily="34" charset="0"/>
              </a:rPr>
              <a:t> i </a:t>
            </a:r>
            <a:r>
              <a:rPr lang="en-US" sz="2100" dirty="0" err="1">
                <a:latin typeface="+mj-lt"/>
                <a:ea typeface="+mn-lt"/>
                <a:cs typeface="Segoe UI Light" panose="020B0502040204020203" pitchFamily="34" charset="0"/>
              </a:rPr>
              <a:t>uczestnictwo</a:t>
            </a:r>
            <a:r>
              <a:rPr lang="en-US" sz="2100" dirty="0">
                <a:latin typeface="+mj-lt"/>
                <a:ea typeface="+mn-lt"/>
                <a:cs typeface="Segoe UI Light" panose="020B0502040204020203" pitchFamily="34" charset="0"/>
              </a:rPr>
              <a:t> we </a:t>
            </a:r>
            <a:r>
              <a:rPr lang="en-US" sz="2100" dirty="0" err="1">
                <a:latin typeface="+mj-lt"/>
                <a:ea typeface="+mn-lt"/>
                <a:cs typeface="Segoe UI Light" panose="020B0502040204020203" pitchFamily="34" charset="0"/>
              </a:rPr>
              <a:t>wszystkich</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dyscyplinach</a:t>
            </a:r>
            <a:r>
              <a:rPr lang="en-US" sz="2100" dirty="0">
                <a:latin typeface="+mj-lt"/>
                <a:ea typeface="+mn-lt"/>
                <a:cs typeface="Segoe UI Light" panose="020B0502040204020203" pitchFamily="34" charset="0"/>
              </a:rPr>
              <a:t> Akademickich </a:t>
            </a:r>
            <a:r>
              <a:rPr lang="en-US" sz="2100" dirty="0" err="1">
                <a:latin typeface="+mj-lt"/>
                <a:ea typeface="+mn-lt"/>
                <a:cs typeface="Segoe UI Light" panose="020B0502040204020203" pitchFamily="34" charset="0"/>
              </a:rPr>
              <a:t>Mistrzostw</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Polski</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oraz</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wielu</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innych</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zawodach</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sportowych</a:t>
            </a:r>
            <a:r>
              <a:rPr lang="en-US" sz="2100" dirty="0">
                <a:latin typeface="+mj-lt"/>
                <a:ea typeface="+mn-lt"/>
                <a:cs typeface="Segoe UI Light" panose="020B0502040204020203" pitchFamily="34" charset="0"/>
              </a:rPr>
              <a:t>, a </a:t>
            </a:r>
            <a:r>
              <a:rPr lang="en-US" sz="2100" dirty="0" err="1">
                <a:latin typeface="+mj-lt"/>
                <a:ea typeface="+mn-lt"/>
                <a:cs typeface="Segoe UI Light" panose="020B0502040204020203" pitchFamily="34" charset="0"/>
              </a:rPr>
              <a:t>także</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dzięki</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pracy</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wolontariuszy</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organizuje</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liczne</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zawody</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sportowe</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oraz</a:t>
            </a:r>
            <a:r>
              <a:rPr lang="en-US" sz="2100" dirty="0">
                <a:latin typeface="+mj-lt"/>
                <a:ea typeface="+mn-lt"/>
                <a:cs typeface="Segoe UI Light" panose="020B0502040204020203" pitchFamily="34" charset="0"/>
              </a:rPr>
              <a:t> </a:t>
            </a:r>
            <a:r>
              <a:rPr lang="en-US" sz="2100" dirty="0" err="1">
                <a:latin typeface="+mj-lt"/>
                <a:ea typeface="+mn-lt"/>
                <a:cs typeface="Segoe UI Light" panose="020B0502040204020203" pitchFamily="34" charset="0"/>
              </a:rPr>
              <a:t>rekreacyjne</a:t>
            </a:r>
            <a:r>
              <a:rPr lang="en-US" sz="2100" dirty="0">
                <a:latin typeface="+mj-lt"/>
                <a:ea typeface="+mn-lt"/>
                <a:cs typeface="Segoe UI Light" panose="020B0502040204020203" pitchFamily="34" charset="0"/>
              </a:rPr>
              <a:t>.</a:t>
            </a:r>
            <a:endParaRPr lang="en-US" sz="2100" dirty="0">
              <a:latin typeface="+mj-lt"/>
              <a:ea typeface="Calibri"/>
              <a:cs typeface="Segoe UI Light" panose="020B0502040204020203" pitchFamily="34" charset="0"/>
            </a:endParaRPr>
          </a:p>
          <a:p>
            <a:pPr marL="0" indent="0">
              <a:buNone/>
            </a:pP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135114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AED17-F416-2AB4-A763-320CACC223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8DBED-EFED-9624-101B-75AC6BEDC2AB}"/>
              </a:ext>
            </a:extLst>
          </p:cNvPr>
          <p:cNvSpPr>
            <a:spLocks noGrp="1"/>
          </p:cNvSpPr>
          <p:nvPr>
            <p:ph type="title"/>
          </p:nvPr>
        </p:nvSpPr>
        <p:spPr>
          <a:xfrm>
            <a:off x="838200" y="10956"/>
            <a:ext cx="10515600" cy="1389958"/>
          </a:xfrm>
        </p:spPr>
        <p:txBody>
          <a:bodyPr/>
          <a:lstStyle/>
          <a:p>
            <a:r>
              <a:rPr lang="en-US" sz="2400" b="1" dirty="0">
                <a:latin typeface="SGGW Sans"/>
                <a:ea typeface="Calibri Light"/>
                <a:cs typeface="Calibri Light"/>
              </a:rPr>
              <a:t>Co </a:t>
            </a:r>
            <a:r>
              <a:rPr lang="en-US" sz="2400" b="1" dirty="0" err="1">
                <a:latin typeface="SGGW Sans"/>
                <a:ea typeface="Calibri Light"/>
                <a:cs typeface="Calibri Light"/>
              </a:rPr>
              <a:t>robimy</a:t>
            </a:r>
            <a:r>
              <a:rPr lang="en-US" sz="2400" b="1" dirty="0">
                <a:latin typeface="SGGW Sans"/>
                <a:ea typeface="Calibri Light"/>
                <a:cs typeface="Calibri Light"/>
              </a:rPr>
              <a:t>?</a:t>
            </a:r>
          </a:p>
        </p:txBody>
      </p:sp>
      <p:sp>
        <p:nvSpPr>
          <p:cNvPr id="3" name="Content Placeholder 2">
            <a:extLst>
              <a:ext uri="{FF2B5EF4-FFF2-40B4-BE49-F238E27FC236}">
                <a16:creationId xmlns:a16="http://schemas.microsoft.com/office/drawing/2014/main" id="{7210100C-7673-F2B8-6CB6-F223F681342D}"/>
              </a:ext>
            </a:extLst>
          </p:cNvPr>
          <p:cNvSpPr>
            <a:spLocks noGrp="1"/>
          </p:cNvSpPr>
          <p:nvPr>
            <p:ph idx="1"/>
          </p:nvPr>
        </p:nvSpPr>
        <p:spPr>
          <a:xfrm>
            <a:off x="838200" y="1012255"/>
            <a:ext cx="10515600" cy="4007901"/>
          </a:xfrm>
        </p:spPr>
        <p:txBody>
          <a:bodyPr vert="horz" lIns="91440" tIns="45720" rIns="91440" bIns="45720" rtlCol="0" anchor="t">
            <a:normAutofit/>
          </a:bodyPr>
          <a:lstStyle/>
          <a:p>
            <a:pPr>
              <a:buFont typeface="Wingdings" panose="05000000000000000000" pitchFamily="2" charset="2"/>
              <a:buChar char="§"/>
            </a:pPr>
            <a:r>
              <a:rPr lang="en-US" sz="2000" dirty="0" err="1">
                <a:latin typeface="+mj-lt"/>
                <a:ea typeface="Calibri" panose="020F0502020204030204"/>
                <a:cs typeface="Calibri" panose="020F0502020204030204"/>
              </a:rPr>
              <a:t>zrzeszamy</a:t>
            </a:r>
            <a:r>
              <a:rPr lang="en-US" sz="2000" dirty="0">
                <a:latin typeface="+mj-lt"/>
                <a:ea typeface="Calibri" panose="020F0502020204030204"/>
                <a:cs typeface="Calibri" panose="020F0502020204030204"/>
              </a:rPr>
              <a:t> w </a:t>
            </a:r>
            <a:r>
              <a:rPr lang="en-US" sz="2000" dirty="0" err="1">
                <a:latin typeface="+mj-lt"/>
                <a:ea typeface="Calibri" panose="020F0502020204030204"/>
                <a:cs typeface="Calibri" panose="020F0502020204030204"/>
              </a:rPr>
              <a:t>sekcjach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sportowych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ponad</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pół</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tysiąca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studentów</a:t>
            </a:r>
            <a:r>
              <a:rPr lang="en-US" sz="2000" dirty="0">
                <a:latin typeface="+mj-lt"/>
                <a:ea typeface="Calibri" panose="020F0502020204030204"/>
                <a:cs typeface="Calibri" panose="020F0502020204030204"/>
              </a:rPr>
              <a:t> i </a:t>
            </a:r>
            <a:r>
              <a:rPr lang="en-US" sz="2000" dirty="0" err="1">
                <a:latin typeface="+mj-lt"/>
                <a:ea typeface="Calibri" panose="020F0502020204030204"/>
                <a:cs typeface="Calibri" panose="020F0502020204030204"/>
              </a:rPr>
              <a:t>pracowników</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uczelni</a:t>
            </a:r>
            <a:r>
              <a:rPr lang="en-US" sz="2000" dirty="0">
                <a:latin typeface="+mj-lt"/>
                <a:ea typeface="Calibri" panose="020F0502020204030204"/>
                <a:cs typeface="Calibri" panose="020F0502020204030204"/>
              </a:rPr>
              <a:t>,</a:t>
            </a:r>
            <a:endParaRPr lang="en-US" sz="2000" dirty="0">
              <a:latin typeface="+mj-lt"/>
            </a:endParaRPr>
          </a:p>
          <a:p>
            <a:pPr>
              <a:buFont typeface="Wingdings" panose="05000000000000000000" pitchFamily="2" charset="2"/>
              <a:buChar char="§"/>
            </a:pPr>
            <a:r>
              <a:rPr lang="en-US" sz="2000" dirty="0" err="1">
                <a:latin typeface="+mj-lt"/>
                <a:ea typeface="Calibri" panose="020F0502020204030204"/>
                <a:cs typeface="Calibri" panose="020F0502020204030204"/>
              </a:rPr>
              <a:t>uczestniczymy</a:t>
            </a:r>
            <a:r>
              <a:rPr lang="en-US" sz="2000" dirty="0">
                <a:latin typeface="+mj-lt"/>
                <a:ea typeface="Calibri" panose="020F0502020204030204"/>
                <a:cs typeface="Calibri" panose="020F0502020204030204"/>
              </a:rPr>
              <a:t> w </a:t>
            </a:r>
            <a:r>
              <a:rPr lang="en-US" sz="2000" dirty="0" err="1">
                <a:latin typeface="+mj-lt"/>
                <a:ea typeface="Calibri" panose="020F0502020204030204"/>
                <a:cs typeface="Calibri" panose="020F0502020204030204"/>
              </a:rPr>
              <a:t>imprezach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sportowych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tj</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Akademickie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Mistrzostwa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Warszawy</a:t>
            </a:r>
            <a:r>
              <a:rPr lang="en-US" sz="2000" dirty="0">
                <a:latin typeface="+mj-lt"/>
                <a:ea typeface="Calibri" panose="020F0502020204030204"/>
                <a:cs typeface="Calibri" panose="020F0502020204030204"/>
              </a:rPr>
              <a:t> i </a:t>
            </a:r>
            <a:r>
              <a:rPr lang="en-US" sz="2000" dirty="0" err="1">
                <a:latin typeface="+mj-lt"/>
                <a:ea typeface="Calibri" panose="020F0502020204030204"/>
                <a:cs typeface="Calibri" panose="020F0502020204030204"/>
              </a:rPr>
              <a:t>Mazowsza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oraz</a:t>
            </a:r>
            <a:r>
              <a:rPr lang="en-US" sz="2000" dirty="0">
                <a:latin typeface="+mj-lt"/>
                <a:ea typeface="Calibri" panose="020F0502020204030204"/>
                <a:cs typeface="Calibri" panose="020F0502020204030204"/>
              </a:rPr>
              <a:t>  Akademickich </a:t>
            </a:r>
            <a:r>
              <a:rPr lang="en-US" sz="2000" dirty="0" err="1">
                <a:latin typeface="+mj-lt"/>
                <a:ea typeface="Calibri" panose="020F0502020204030204"/>
                <a:cs typeface="Calibri" panose="020F0502020204030204"/>
              </a:rPr>
              <a:t>Mistrzostwach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Polski</a:t>
            </a:r>
            <a:r>
              <a:rPr lang="en-US" sz="2000" dirty="0">
                <a:latin typeface="+mj-lt"/>
                <a:ea typeface="Calibri" panose="020F0502020204030204"/>
                <a:cs typeface="Calibri" panose="020F0502020204030204"/>
              </a:rPr>
              <a:t> w 47 </a:t>
            </a:r>
            <a:r>
              <a:rPr lang="en-US" sz="2000" dirty="0" err="1">
                <a:latin typeface="+mj-lt"/>
                <a:ea typeface="Calibri" panose="020F0502020204030204"/>
                <a:cs typeface="Calibri" panose="020F0502020204030204"/>
              </a:rPr>
              <a:t>dyscyplinach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sportowych</a:t>
            </a:r>
            <a:r>
              <a:rPr lang="en-US" sz="2000" dirty="0">
                <a:latin typeface="+mj-lt"/>
                <a:ea typeface="Calibri" panose="020F0502020204030204"/>
                <a:cs typeface="Calibri" panose="020F0502020204030204"/>
              </a:rPr>
              <a:t>,</a:t>
            </a:r>
          </a:p>
          <a:p>
            <a:pPr>
              <a:buFont typeface="Wingdings" panose="05000000000000000000" pitchFamily="2" charset="2"/>
              <a:buChar char="§"/>
            </a:pPr>
            <a:r>
              <a:rPr lang="en-US" sz="2000" dirty="0" err="1">
                <a:latin typeface="+mj-lt"/>
                <a:ea typeface="Calibri" panose="020F0502020204030204"/>
                <a:cs typeface="Calibri" panose="020F0502020204030204"/>
              </a:rPr>
              <a:t>poprzez</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uczestnictwo</a:t>
            </a:r>
            <a:r>
              <a:rPr lang="en-US" sz="2000" dirty="0">
                <a:latin typeface="+mj-lt"/>
                <a:ea typeface="Calibri" panose="020F0502020204030204"/>
                <a:cs typeface="Calibri" panose="020F0502020204030204"/>
              </a:rPr>
              <a:t> w </a:t>
            </a:r>
            <a:r>
              <a:rPr lang="en-US" sz="2000" dirty="0" err="1">
                <a:latin typeface="+mj-lt"/>
                <a:ea typeface="Calibri" panose="020F0502020204030204"/>
                <a:cs typeface="Calibri" panose="020F0502020204030204"/>
              </a:rPr>
              <a:t>sekcjach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sportowych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zaliczamy</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zajęcia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dydaktyczne</a:t>
            </a:r>
            <a:r>
              <a:rPr lang="en-US" sz="2000" dirty="0">
                <a:latin typeface="+mj-lt"/>
                <a:ea typeface="Calibri" panose="020F0502020204030204"/>
                <a:cs typeface="Calibri" panose="020F0502020204030204"/>
              </a:rPr>
              <a:t> z WF,</a:t>
            </a:r>
          </a:p>
          <a:p>
            <a:pPr>
              <a:buFont typeface="Wingdings" panose="05000000000000000000" pitchFamily="2" charset="2"/>
              <a:buChar char="§"/>
            </a:pPr>
            <a:r>
              <a:rPr lang="en-US" sz="2000" dirty="0" err="1">
                <a:latin typeface="+mj-lt"/>
                <a:ea typeface="Calibri" panose="020F0502020204030204"/>
                <a:cs typeface="Calibri" panose="020F0502020204030204"/>
              </a:rPr>
              <a:t>medaliści</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imprez</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sportowych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reprezentujący</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naszą</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uczelnie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mogą</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liczyć</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na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stypendia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przyznawane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przez</a:t>
            </a:r>
            <a:r>
              <a:rPr lang="en-US" sz="2000" dirty="0">
                <a:latin typeface="+mj-lt"/>
                <a:ea typeface="Calibri" panose="020F0502020204030204"/>
                <a:cs typeface="Calibri" panose="020F0502020204030204"/>
              </a:rPr>
              <a:t> JM </a:t>
            </a:r>
            <a:r>
              <a:rPr lang="en-US" sz="2000" dirty="0" err="1">
                <a:latin typeface="+mj-lt"/>
                <a:ea typeface="Calibri" panose="020F0502020204030204"/>
                <a:cs typeface="Calibri" panose="020F0502020204030204"/>
              </a:rPr>
              <a:t>Rektora</a:t>
            </a:r>
            <a:r>
              <a:rPr lang="en-US" sz="2000" dirty="0">
                <a:latin typeface="+mj-lt"/>
                <a:ea typeface="Calibri" panose="020F0502020204030204"/>
                <a:cs typeface="Calibri" panose="020F0502020204030204"/>
              </a:rPr>
              <a:t> w </a:t>
            </a:r>
            <a:r>
              <a:rPr lang="en-US" sz="2000" dirty="0" err="1">
                <a:latin typeface="+mj-lt"/>
                <a:ea typeface="Calibri" panose="020F0502020204030204"/>
                <a:cs typeface="Calibri" panose="020F0502020204030204"/>
              </a:rPr>
              <a:t>danym</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roku</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akademickim</a:t>
            </a:r>
            <a:r>
              <a:rPr lang="en-US" sz="2000" dirty="0">
                <a:latin typeface="+mj-lt"/>
                <a:ea typeface="Calibri" panose="020F0502020204030204"/>
                <a:cs typeface="Calibri" panose="020F0502020204030204"/>
              </a:rPr>
              <a:t>,</a:t>
            </a:r>
          </a:p>
          <a:p>
            <a:pPr>
              <a:buFont typeface="Wingdings" panose="05000000000000000000" pitchFamily="2" charset="2"/>
              <a:buChar char="§"/>
            </a:pPr>
            <a:r>
              <a:rPr lang="en-US" sz="2000" dirty="0" err="1">
                <a:latin typeface="+mj-lt"/>
                <a:ea typeface="Calibri" panose="020F0502020204030204"/>
                <a:cs typeface="Calibri" panose="020F0502020204030204"/>
              </a:rPr>
              <a:t>uczestniczymy</a:t>
            </a:r>
            <a:r>
              <a:rPr lang="en-US" sz="2000" dirty="0">
                <a:latin typeface="+mj-lt"/>
                <a:ea typeface="Calibri" panose="020F0502020204030204"/>
                <a:cs typeface="Calibri" panose="020F0502020204030204"/>
              </a:rPr>
              <a:t> w </a:t>
            </a:r>
            <a:r>
              <a:rPr lang="en-US" sz="2000" dirty="0" err="1">
                <a:latin typeface="+mj-lt"/>
                <a:ea typeface="Calibri" panose="020F0502020204030204"/>
                <a:cs typeface="Calibri" panose="020F0502020204030204"/>
              </a:rPr>
              <a:t>wyjazdach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szkoleniowo</a:t>
            </a:r>
            <a:r>
              <a:rPr lang="en-US" sz="2000" dirty="0">
                <a:latin typeface="+mj-lt"/>
                <a:ea typeface="Calibri" panose="020F0502020204030204"/>
                <a:cs typeface="Calibri" panose="020F0502020204030204"/>
              </a:rPr>
              <a:t> – </a:t>
            </a:r>
            <a:r>
              <a:rPr lang="en-US" sz="2000" dirty="0" err="1">
                <a:latin typeface="+mj-lt"/>
                <a:ea typeface="Calibri" panose="020F0502020204030204"/>
                <a:cs typeface="Calibri" panose="020F0502020204030204"/>
              </a:rPr>
              <a:t>integracyjnych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oraz</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wydarzeniach</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sportowych</a:t>
            </a:r>
            <a:r>
              <a:rPr lang="en-US" sz="2000" dirty="0">
                <a:latin typeface="+mj-lt"/>
                <a:ea typeface="Calibri" panose="020F0502020204030204"/>
                <a:cs typeface="Calibri" panose="020F0502020204030204"/>
              </a:rPr>
              <a:t>,</a:t>
            </a:r>
          </a:p>
          <a:p>
            <a:pPr>
              <a:buFont typeface="Wingdings" panose="05000000000000000000" pitchFamily="2" charset="2"/>
              <a:buChar char="§"/>
            </a:pPr>
            <a:r>
              <a:rPr lang="en-US" sz="2000" dirty="0">
                <a:latin typeface="+mj-lt"/>
                <a:ea typeface="Calibri" panose="020F0502020204030204"/>
                <a:cs typeface="Calibri" panose="020F0502020204030204"/>
              </a:rPr>
              <a:t>w </a:t>
            </a:r>
            <a:r>
              <a:rPr lang="en-US" sz="2000" dirty="0" err="1">
                <a:latin typeface="+mj-lt"/>
                <a:ea typeface="Calibri" panose="020F0502020204030204"/>
                <a:cs typeface="Calibri" panose="020F0502020204030204"/>
              </a:rPr>
              <a:t>naszym</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zespole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zdobywacie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cenne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doświadczenie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przy</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organizowaniu</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imprez</a:t>
            </a:r>
            <a:r>
              <a:rPr lang="en-US" sz="2000" dirty="0">
                <a:latin typeface="+mj-lt"/>
                <a:ea typeface="Calibri" panose="020F0502020204030204"/>
                <a:cs typeface="Calibri" panose="020F0502020204030204"/>
              </a:rPr>
              <a:t> i </a:t>
            </a:r>
            <a:r>
              <a:rPr lang="en-US" sz="2000" dirty="0" err="1">
                <a:latin typeface="+mj-lt"/>
                <a:ea typeface="Calibri" panose="020F0502020204030204"/>
                <a:cs typeface="Calibri" panose="020F0502020204030204"/>
              </a:rPr>
              <a:t>wydarzeń</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sportowych</a:t>
            </a:r>
            <a:r>
              <a:rPr lang="en-US" sz="2000" dirty="0">
                <a:latin typeface="+mj-lt"/>
                <a:ea typeface="Calibri" panose="020F0502020204030204"/>
                <a:cs typeface="Calibri" panose="020F0502020204030204"/>
              </a:rPr>
              <a:t>, </a:t>
            </a:r>
          </a:p>
          <a:p>
            <a:pPr>
              <a:buFont typeface="Wingdings" panose="05000000000000000000" pitchFamily="2" charset="2"/>
              <a:buChar char="§"/>
            </a:pPr>
            <a:r>
              <a:rPr lang="en-US" sz="2000" dirty="0" err="1">
                <a:latin typeface="+mj-lt"/>
                <a:ea typeface="Calibri" panose="020F0502020204030204"/>
                <a:cs typeface="Calibri" panose="020F0502020204030204"/>
              </a:rPr>
              <a:t>tworzymy</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przyjazną</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sportową</a:t>
            </a:r>
            <a:r>
              <a:rPr lang="en-US" sz="2000" dirty="0">
                <a:latin typeface="+mj-lt"/>
                <a:ea typeface="Calibri" panose="020F0502020204030204"/>
                <a:cs typeface="Calibri" panose="020F0502020204030204"/>
              </a:rPr>
              <a:t> i </a:t>
            </a:r>
            <a:r>
              <a:rPr lang="en-US" sz="2000" dirty="0" err="1">
                <a:latin typeface="+mj-lt"/>
                <a:ea typeface="Calibri" panose="020F0502020204030204"/>
                <a:cs typeface="Calibri" panose="020F0502020204030204"/>
              </a:rPr>
              <a:t>towarzyską</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atmosferę</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pozwalającą</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na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budowanie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relacji</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na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lata</a:t>
            </a:r>
            <a:r>
              <a:rPr lang="en-US" sz="2000" dirty="0">
                <a:latin typeface="+mj-lt"/>
                <a:ea typeface="Calibri" panose="020F0502020204030204"/>
                <a:cs typeface="Calibri" panose="020F0502020204030204"/>
              </a:rPr>
              <a:t>,</a:t>
            </a:r>
          </a:p>
          <a:p>
            <a:pPr>
              <a:buFont typeface="Wingdings" panose="05000000000000000000" pitchFamily="2" charset="2"/>
              <a:buChar char="§"/>
            </a:pPr>
            <a:r>
              <a:rPr lang="en-US" sz="2000" dirty="0" err="1">
                <a:latin typeface="+mj-lt"/>
                <a:ea typeface="Calibri" panose="020F0502020204030204"/>
                <a:cs typeface="Calibri" panose="020F0502020204030204"/>
              </a:rPr>
              <a:t>organizujemy</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liczne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imprezy</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sportowo</a:t>
            </a:r>
            <a:r>
              <a:rPr lang="en-US" sz="2000" dirty="0">
                <a:latin typeface="+mj-lt"/>
                <a:ea typeface="Calibri" panose="020F0502020204030204"/>
                <a:cs typeface="Calibri" panose="020F0502020204030204"/>
              </a:rPr>
              <a:t> – </a:t>
            </a:r>
            <a:r>
              <a:rPr lang="en-US" sz="2000" dirty="0" err="1">
                <a:latin typeface="+mj-lt"/>
                <a:ea typeface="Calibri" panose="020F0502020204030204"/>
                <a:cs typeface="Calibri" panose="020F0502020204030204"/>
              </a:rPr>
              <a:t>rekreacyjne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oraz</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towarzyskie</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dla</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lokalnej</a:t>
            </a:r>
            <a:r>
              <a:rPr lang="en-US" sz="2000" dirty="0">
                <a:latin typeface="+mj-lt"/>
                <a:ea typeface="Calibri" panose="020F0502020204030204"/>
                <a:cs typeface="Calibri" panose="020F0502020204030204"/>
              </a:rPr>
              <a:t> </a:t>
            </a:r>
            <a:r>
              <a:rPr lang="en-US" sz="2000" dirty="0" err="1">
                <a:latin typeface="+mj-lt"/>
                <a:ea typeface="Calibri" panose="020F0502020204030204"/>
                <a:cs typeface="Calibri" panose="020F0502020204030204"/>
              </a:rPr>
              <a:t>społeczności</a:t>
            </a:r>
            <a:r>
              <a:rPr lang="en-US" sz="2000" dirty="0">
                <a:latin typeface="+mj-lt"/>
                <a:ea typeface="Calibri" panose="020F0502020204030204"/>
                <a:cs typeface="Calibri" panose="020F0502020204030204"/>
              </a:rPr>
              <a:t>.</a:t>
            </a:r>
          </a:p>
        </p:txBody>
      </p:sp>
    </p:spTree>
    <p:extLst>
      <p:ext uri="{BB962C8B-B14F-4D97-AF65-F5344CB8AC3E}">
        <p14:creationId xmlns:p14="http://schemas.microsoft.com/office/powerpoint/2010/main" val="7890316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79349-A4C6-F24E-7C4A-D17C7393C208}"/>
              </a:ext>
            </a:extLst>
          </p:cNvPr>
          <p:cNvSpPr>
            <a:spLocks noGrp="1"/>
          </p:cNvSpPr>
          <p:nvPr>
            <p:ph type="title"/>
          </p:nvPr>
        </p:nvSpPr>
        <p:spPr>
          <a:xfrm>
            <a:off x="1675326" y="365126"/>
            <a:ext cx="8540840" cy="1347027"/>
          </a:xfrm>
        </p:spPr>
        <p:txBody>
          <a:bodyPr/>
          <a:lstStyle/>
          <a:p>
            <a:endParaRPr lang="en-US"/>
          </a:p>
        </p:txBody>
      </p:sp>
      <p:pic>
        <p:nvPicPr>
          <p:cNvPr id="4" name="Content Placeholder 3" descr="Dołącz do AZSu! - Akademicki Związek Sportowy">
            <a:extLst>
              <a:ext uri="{FF2B5EF4-FFF2-40B4-BE49-F238E27FC236}">
                <a16:creationId xmlns:a16="http://schemas.microsoft.com/office/drawing/2014/main" id="{DFBBAD8C-05CE-1210-6FB9-A85C03332BCD}"/>
              </a:ext>
            </a:extLst>
          </p:cNvPr>
          <p:cNvPicPr>
            <a:picLocks noGrp="1" noChangeAspect="1"/>
          </p:cNvPicPr>
          <p:nvPr>
            <p:ph idx="1"/>
          </p:nvPr>
        </p:nvPicPr>
        <p:blipFill>
          <a:blip r:embed="rId2"/>
          <a:stretch>
            <a:fillRect/>
          </a:stretch>
        </p:blipFill>
        <p:spPr>
          <a:xfrm>
            <a:off x="1679332" y="365047"/>
            <a:ext cx="8540260" cy="4700953"/>
          </a:xfrm>
          <a:prstGeom prst="rect">
            <a:avLst/>
          </a:prstGeom>
        </p:spPr>
      </p:pic>
    </p:spTree>
    <p:extLst>
      <p:ext uri="{BB962C8B-B14F-4D97-AF65-F5344CB8AC3E}">
        <p14:creationId xmlns:p14="http://schemas.microsoft.com/office/powerpoint/2010/main" val="34108183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3C41F-0EFC-ED1C-DE35-5024C27D0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454F6-235B-0E0C-39E2-A1B44FB4CA67}"/>
              </a:ext>
            </a:extLst>
          </p:cNvPr>
          <p:cNvSpPr>
            <a:spLocks noGrp="1"/>
          </p:cNvSpPr>
          <p:nvPr>
            <p:ph type="title"/>
          </p:nvPr>
        </p:nvSpPr>
        <p:spPr/>
        <p:txBody>
          <a:bodyPr/>
          <a:lstStyle/>
          <a:p>
            <a:r>
              <a:rPr lang="en-US">
                <a:ea typeface="Calibri Light"/>
                <a:cs typeface="Calibri Light"/>
              </a:rPr>
              <a:t>                       </a:t>
            </a:r>
            <a:endParaRPr lang="en-US"/>
          </a:p>
        </p:txBody>
      </p:sp>
      <p:sp>
        <p:nvSpPr>
          <p:cNvPr id="3" name="Content Placeholder 2">
            <a:extLst>
              <a:ext uri="{FF2B5EF4-FFF2-40B4-BE49-F238E27FC236}">
                <a16:creationId xmlns:a16="http://schemas.microsoft.com/office/drawing/2014/main" id="{DE80F607-0FEC-4C91-801C-C276E1A745E8}"/>
              </a:ext>
            </a:extLst>
          </p:cNvPr>
          <p:cNvSpPr>
            <a:spLocks noGrp="1"/>
          </p:cNvSpPr>
          <p:nvPr>
            <p:ph idx="1"/>
          </p:nvPr>
        </p:nvSpPr>
        <p:spPr>
          <a:xfrm>
            <a:off x="838200" y="1825625"/>
            <a:ext cx="10515600" cy="1603375"/>
          </a:xfrm>
        </p:spPr>
        <p:txBody>
          <a:bodyPr vert="horz" lIns="91440" tIns="45720" rIns="91440" bIns="45720" rtlCol="0" anchor="t">
            <a:normAutofit/>
          </a:bodyPr>
          <a:lstStyle/>
          <a:p>
            <a:pPr marL="0" indent="0" algn="ctr">
              <a:buNone/>
            </a:pPr>
            <a:r>
              <a:rPr lang="en-US" sz="4000" b="1" dirty="0">
                <a:latin typeface="SGGW Sans"/>
                <a:ea typeface="Calibri"/>
                <a:cs typeface="Calibri"/>
              </a:rPr>
              <a:t>STUDENCKI KLUB </a:t>
            </a:r>
            <a:r>
              <a:rPr lang="pl-PL" sz="4000" b="1" dirty="0">
                <a:latin typeface="SGGW Sans"/>
                <a:ea typeface="Calibri"/>
                <a:cs typeface="Calibri"/>
              </a:rPr>
              <a:t>PODRÓŻNICZY </a:t>
            </a:r>
            <a:r>
              <a:rPr lang="en-US" sz="4000" b="1" dirty="0">
                <a:latin typeface="SGGW Sans"/>
                <a:ea typeface="Calibri"/>
                <a:cs typeface="Calibri"/>
              </a:rPr>
              <a:t>"</a:t>
            </a:r>
            <a:r>
              <a:rPr lang="en-US" sz="4000" b="1" dirty="0" err="1">
                <a:latin typeface="SGGW Sans"/>
                <a:ea typeface="Calibri"/>
                <a:cs typeface="Calibri"/>
              </a:rPr>
              <a:t>Czwórka</a:t>
            </a:r>
            <a:r>
              <a:rPr lang="en-US" sz="4000" b="1" dirty="0">
                <a:latin typeface="SGGW Sans"/>
                <a:ea typeface="Calibri"/>
                <a:cs typeface="Calibri"/>
              </a:rPr>
              <a:t>"</a:t>
            </a:r>
          </a:p>
        </p:txBody>
      </p:sp>
    </p:spTree>
    <p:extLst>
      <p:ext uri="{BB962C8B-B14F-4D97-AF65-F5344CB8AC3E}">
        <p14:creationId xmlns:p14="http://schemas.microsoft.com/office/powerpoint/2010/main" val="35446696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A0369-DFE2-1872-B662-33E429E6A27A}"/>
              </a:ext>
            </a:extLst>
          </p:cNvPr>
          <p:cNvSpPr>
            <a:spLocks noGrp="1"/>
          </p:cNvSpPr>
          <p:nvPr>
            <p:ph type="title"/>
          </p:nvPr>
        </p:nvSpPr>
        <p:spPr/>
        <p:txBody>
          <a:bodyPr>
            <a:normAutofit/>
          </a:bodyPr>
          <a:lstStyle/>
          <a:p>
            <a:r>
              <a:rPr lang="en-US" sz="3200" b="1" dirty="0">
                <a:solidFill>
                  <a:srgbClr val="00467F"/>
                </a:solidFill>
                <a:latin typeface="Calibri"/>
                <a:ea typeface="Calibri"/>
                <a:cs typeface="Calibri"/>
              </a:rPr>
              <a:t>O </a:t>
            </a:r>
            <a:r>
              <a:rPr lang="en-US" sz="3200" b="1" dirty="0" err="1">
                <a:solidFill>
                  <a:srgbClr val="00467F"/>
                </a:solidFill>
                <a:latin typeface="Calibri"/>
                <a:ea typeface="Calibri"/>
                <a:cs typeface="Calibri"/>
              </a:rPr>
              <a:t>nas</a:t>
            </a:r>
            <a:r>
              <a:rPr lang="en-US" sz="3200" b="1" dirty="0">
                <a:solidFill>
                  <a:srgbClr val="00467F"/>
                </a:solidFill>
                <a:latin typeface="Calibri"/>
                <a:ea typeface="Calibri"/>
                <a:cs typeface="Calibri"/>
              </a:rPr>
              <a:t> </a:t>
            </a:r>
            <a:r>
              <a:rPr lang="en-US" sz="3200" b="1" dirty="0">
                <a:solidFill>
                  <a:srgbClr val="00467F"/>
                </a:solidFill>
                <a:latin typeface="Wingdings"/>
                <a:ea typeface="Calibri Light"/>
                <a:cs typeface="Calibri Light"/>
                <a:sym typeface="Wingdings"/>
              </a:rPr>
              <a:t>J</a:t>
            </a:r>
            <a:endParaRPr lang="en-US" dirty="0">
              <a:ea typeface="Calibri Light"/>
              <a:cs typeface="Calibri Light"/>
            </a:endParaRPr>
          </a:p>
        </p:txBody>
      </p:sp>
      <p:sp>
        <p:nvSpPr>
          <p:cNvPr id="3" name="Content Placeholder 2">
            <a:extLst>
              <a:ext uri="{FF2B5EF4-FFF2-40B4-BE49-F238E27FC236}">
                <a16:creationId xmlns:a16="http://schemas.microsoft.com/office/drawing/2014/main" id="{BD429DE3-5F22-F73D-40AD-3EC6751030A2}"/>
              </a:ext>
            </a:extLst>
          </p:cNvPr>
          <p:cNvSpPr>
            <a:spLocks noGrp="1"/>
          </p:cNvSpPr>
          <p:nvPr>
            <p:ph idx="1"/>
          </p:nvPr>
        </p:nvSpPr>
        <p:spPr>
          <a:xfrm>
            <a:off x="838200" y="1690688"/>
            <a:ext cx="10515600" cy="3109174"/>
          </a:xfrm>
        </p:spPr>
        <p:txBody>
          <a:bodyPr vert="horz" lIns="91440" tIns="45720" rIns="91440" bIns="45720" rtlCol="0" anchor="t">
            <a:normAutofit/>
          </a:bodyPr>
          <a:lstStyle/>
          <a:p>
            <a:r>
              <a:rPr lang="en-US" sz="2400" dirty="0" err="1">
                <a:solidFill>
                  <a:srgbClr val="323232"/>
                </a:solidFill>
                <a:ea typeface="Calibri"/>
                <a:cs typeface="Calibri"/>
              </a:rPr>
              <a:t>Działamy</a:t>
            </a:r>
            <a:r>
              <a:rPr lang="en-US" sz="2400" dirty="0">
                <a:solidFill>
                  <a:srgbClr val="323232"/>
                </a:solidFill>
                <a:ea typeface="Calibri"/>
                <a:cs typeface="Calibri"/>
              </a:rPr>
              <a:t> </a:t>
            </a:r>
            <a:r>
              <a:rPr lang="en-US" sz="2400" dirty="0" err="1">
                <a:solidFill>
                  <a:srgbClr val="323232"/>
                </a:solidFill>
                <a:ea typeface="Calibri"/>
                <a:cs typeface="Calibri"/>
              </a:rPr>
              <a:t>na</a:t>
            </a:r>
            <a:r>
              <a:rPr lang="en-US" sz="2400" dirty="0">
                <a:solidFill>
                  <a:srgbClr val="323232"/>
                </a:solidFill>
                <a:ea typeface="Calibri"/>
                <a:cs typeface="Calibri"/>
              </a:rPr>
              <a:t> SGGW </a:t>
            </a:r>
            <a:r>
              <a:rPr lang="en-US" sz="2400" dirty="0" err="1">
                <a:solidFill>
                  <a:srgbClr val="323232"/>
                </a:solidFill>
                <a:ea typeface="Calibri"/>
                <a:cs typeface="Calibri"/>
              </a:rPr>
              <a:t>nieprzerwanie</a:t>
            </a:r>
            <a:r>
              <a:rPr lang="en-US" sz="2400" dirty="0">
                <a:solidFill>
                  <a:srgbClr val="323232"/>
                </a:solidFill>
                <a:ea typeface="Calibri"/>
                <a:cs typeface="Calibri"/>
              </a:rPr>
              <a:t> od 1957 </a:t>
            </a:r>
            <a:r>
              <a:rPr lang="en-US" sz="2400" dirty="0" err="1">
                <a:solidFill>
                  <a:srgbClr val="323232"/>
                </a:solidFill>
                <a:ea typeface="Calibri"/>
                <a:cs typeface="Calibri"/>
              </a:rPr>
              <a:t>roku</a:t>
            </a:r>
            <a:r>
              <a:rPr lang="en-US" sz="2400" dirty="0">
                <a:solidFill>
                  <a:srgbClr val="323232"/>
                </a:solidFill>
                <a:ea typeface="Calibri"/>
                <a:cs typeface="Calibri"/>
              </a:rPr>
              <a:t>.</a:t>
            </a:r>
            <a:endParaRPr lang="en-US" sz="3200" b="1" dirty="0">
              <a:solidFill>
                <a:srgbClr val="00467F"/>
              </a:solidFill>
              <a:ea typeface="Calibri"/>
              <a:cs typeface="Calibri"/>
            </a:endParaRPr>
          </a:p>
          <a:p>
            <a:r>
              <a:rPr lang="en-US" sz="2400" dirty="0">
                <a:solidFill>
                  <a:srgbClr val="323232"/>
                </a:solidFill>
                <a:ea typeface="Calibri"/>
                <a:cs typeface="Calibri"/>
              </a:rPr>
              <a:t>Funkcjonujemy w </a:t>
            </a:r>
            <a:r>
              <a:rPr lang="en-US" sz="2400" dirty="0" err="1">
                <a:solidFill>
                  <a:srgbClr val="323232"/>
                </a:solidFill>
                <a:ea typeface="Calibri"/>
                <a:cs typeface="Calibri"/>
              </a:rPr>
              <a:t>ramach</a:t>
            </a:r>
            <a:r>
              <a:rPr lang="en-US" sz="2400" dirty="0">
                <a:solidFill>
                  <a:srgbClr val="323232"/>
                </a:solidFill>
                <a:ea typeface="Calibri"/>
                <a:cs typeface="Calibri"/>
              </a:rPr>
              <a:t> </a:t>
            </a:r>
            <a:r>
              <a:rPr lang="en-US" sz="2400" dirty="0" err="1">
                <a:solidFill>
                  <a:srgbClr val="323232"/>
                </a:solidFill>
                <a:ea typeface="Calibri"/>
                <a:cs typeface="Calibri"/>
              </a:rPr>
              <a:t>Oddziału</a:t>
            </a:r>
            <a:r>
              <a:rPr lang="en-US" sz="2400" dirty="0">
                <a:solidFill>
                  <a:srgbClr val="323232"/>
                </a:solidFill>
                <a:ea typeface="Calibri"/>
                <a:cs typeface="Calibri"/>
              </a:rPr>
              <a:t> </a:t>
            </a:r>
            <a:r>
              <a:rPr lang="en-US" sz="2400" dirty="0" err="1">
                <a:solidFill>
                  <a:srgbClr val="323232"/>
                </a:solidFill>
                <a:ea typeface="Calibri"/>
                <a:cs typeface="Calibri"/>
              </a:rPr>
              <a:t>Mazowsze</a:t>
            </a:r>
            <a:r>
              <a:rPr lang="en-US" sz="2400" dirty="0">
                <a:solidFill>
                  <a:srgbClr val="323232"/>
                </a:solidFill>
                <a:ea typeface="Calibri"/>
                <a:cs typeface="Calibri"/>
              </a:rPr>
              <a:t> PTTK.</a:t>
            </a:r>
            <a:endParaRPr lang="en-US" dirty="0">
              <a:ea typeface="Calibri"/>
              <a:cs typeface="Calibri"/>
            </a:endParaRPr>
          </a:p>
          <a:p>
            <a:r>
              <a:rPr lang="en-US" sz="2400" dirty="0" err="1">
                <a:solidFill>
                  <a:srgbClr val="323232"/>
                </a:solidFill>
                <a:ea typeface="Calibri"/>
                <a:cs typeface="Calibri"/>
              </a:rPr>
              <a:t>Łączymy</a:t>
            </a:r>
            <a:r>
              <a:rPr lang="en-US" sz="2400" dirty="0">
                <a:solidFill>
                  <a:srgbClr val="323232"/>
                </a:solidFill>
                <a:ea typeface="Calibri"/>
                <a:cs typeface="Calibri"/>
              </a:rPr>
              <a:t> </a:t>
            </a:r>
            <a:r>
              <a:rPr lang="en-US" sz="2400" dirty="0" err="1">
                <a:solidFill>
                  <a:srgbClr val="323232"/>
                </a:solidFill>
                <a:ea typeface="Calibri"/>
                <a:cs typeface="Calibri"/>
              </a:rPr>
              <a:t>pasję</a:t>
            </a:r>
            <a:r>
              <a:rPr lang="en-US" sz="2400" dirty="0">
                <a:solidFill>
                  <a:srgbClr val="323232"/>
                </a:solidFill>
                <a:ea typeface="Calibri"/>
                <a:cs typeface="Calibri"/>
              </a:rPr>
              <a:t> do </a:t>
            </a:r>
            <a:r>
              <a:rPr lang="en-US" sz="2400" dirty="0" err="1">
                <a:solidFill>
                  <a:srgbClr val="323232"/>
                </a:solidFill>
                <a:ea typeface="Calibri"/>
                <a:cs typeface="Calibri"/>
              </a:rPr>
              <a:t>podróży</a:t>
            </a:r>
            <a:r>
              <a:rPr lang="en-US" sz="2400" dirty="0">
                <a:solidFill>
                  <a:srgbClr val="323232"/>
                </a:solidFill>
                <a:ea typeface="Calibri"/>
                <a:cs typeface="Calibri"/>
              </a:rPr>
              <a:t>, </a:t>
            </a:r>
            <a:r>
              <a:rPr lang="en-US" sz="2400" dirty="0" err="1">
                <a:solidFill>
                  <a:srgbClr val="323232"/>
                </a:solidFill>
                <a:ea typeface="Calibri"/>
                <a:cs typeface="Calibri"/>
              </a:rPr>
              <a:t>kultury</a:t>
            </a:r>
            <a:r>
              <a:rPr lang="en-US" sz="2400" dirty="0">
                <a:solidFill>
                  <a:srgbClr val="323232"/>
                </a:solidFill>
                <a:ea typeface="Calibri"/>
                <a:cs typeface="Calibri"/>
              </a:rPr>
              <a:t> i </a:t>
            </a:r>
            <a:r>
              <a:rPr lang="en-US" sz="2400" dirty="0" err="1">
                <a:solidFill>
                  <a:srgbClr val="323232"/>
                </a:solidFill>
                <a:ea typeface="Calibri"/>
                <a:cs typeface="Calibri"/>
              </a:rPr>
              <a:t>przygody</a:t>
            </a:r>
            <a:r>
              <a:rPr lang="en-US" sz="2400" dirty="0">
                <a:solidFill>
                  <a:srgbClr val="323232"/>
                </a:solidFill>
                <a:ea typeface="Calibri"/>
                <a:cs typeface="Calibri"/>
              </a:rPr>
              <a:t>.</a:t>
            </a:r>
            <a:endParaRPr lang="en-US" dirty="0"/>
          </a:p>
          <a:p>
            <a:r>
              <a:rPr lang="en-US" sz="2400" dirty="0" err="1">
                <a:solidFill>
                  <a:srgbClr val="323232"/>
                </a:solidFill>
                <a:ea typeface="Calibri"/>
                <a:cs typeface="Calibri"/>
              </a:rPr>
              <a:t>Prowadzimy</a:t>
            </a:r>
            <a:r>
              <a:rPr lang="en-US" sz="2400" dirty="0">
                <a:solidFill>
                  <a:srgbClr val="323232"/>
                </a:solidFill>
                <a:ea typeface="Calibri"/>
                <a:cs typeface="Calibri"/>
              </a:rPr>
              <a:t> </a:t>
            </a:r>
            <a:r>
              <a:rPr lang="en-US" sz="2400" dirty="0" err="1">
                <a:solidFill>
                  <a:srgbClr val="323232"/>
                </a:solidFill>
                <a:ea typeface="Calibri"/>
                <a:cs typeface="Calibri"/>
              </a:rPr>
              <a:t>Studencki</a:t>
            </a:r>
            <a:r>
              <a:rPr lang="en-US" sz="2400" dirty="0">
                <a:solidFill>
                  <a:srgbClr val="323232"/>
                </a:solidFill>
                <a:ea typeface="Calibri"/>
                <a:cs typeface="Calibri"/>
              </a:rPr>
              <a:t> Klub i </a:t>
            </a:r>
            <a:r>
              <a:rPr lang="en-US" sz="2400" dirty="0" err="1">
                <a:solidFill>
                  <a:srgbClr val="323232"/>
                </a:solidFill>
                <a:ea typeface="Calibri"/>
                <a:cs typeface="Calibri"/>
              </a:rPr>
              <a:t>tworzymy</a:t>
            </a:r>
            <a:r>
              <a:rPr lang="en-US" sz="2400" dirty="0">
                <a:solidFill>
                  <a:srgbClr val="323232"/>
                </a:solidFill>
                <a:ea typeface="Calibri"/>
                <a:cs typeface="Calibri"/>
              </a:rPr>
              <a:t> </a:t>
            </a:r>
            <a:r>
              <a:rPr lang="en-US" sz="2400" dirty="0" err="1">
                <a:solidFill>
                  <a:srgbClr val="323232"/>
                </a:solidFill>
                <a:ea typeface="Calibri"/>
                <a:cs typeface="Calibri"/>
              </a:rPr>
              <a:t>społeczność</a:t>
            </a:r>
            <a:r>
              <a:rPr lang="en-US" sz="2400" dirty="0">
                <a:solidFill>
                  <a:srgbClr val="323232"/>
                </a:solidFill>
                <a:ea typeface="Calibri"/>
                <a:cs typeface="Calibri"/>
              </a:rPr>
              <a:t> </a:t>
            </a:r>
            <a:br>
              <a:rPr lang="en-US" sz="2400" dirty="0">
                <a:solidFill>
                  <a:srgbClr val="323232"/>
                </a:solidFill>
                <a:ea typeface="Calibri"/>
                <a:cs typeface="Calibri"/>
              </a:rPr>
            </a:br>
            <a:r>
              <a:rPr lang="en-US" sz="2400" dirty="0" err="1">
                <a:solidFill>
                  <a:srgbClr val="323232"/>
                </a:solidFill>
                <a:ea typeface="Calibri"/>
                <a:cs typeface="Calibri"/>
              </a:rPr>
              <a:t>otwartą</a:t>
            </a:r>
            <a:r>
              <a:rPr lang="en-US" sz="2400" dirty="0">
                <a:solidFill>
                  <a:srgbClr val="323232"/>
                </a:solidFill>
                <a:ea typeface="Calibri"/>
                <a:cs typeface="Calibri"/>
              </a:rPr>
              <a:t> </a:t>
            </a:r>
            <a:r>
              <a:rPr lang="en-US" sz="2400" dirty="0" err="1">
                <a:solidFill>
                  <a:srgbClr val="323232"/>
                </a:solidFill>
                <a:ea typeface="Calibri"/>
                <a:cs typeface="Calibri"/>
              </a:rPr>
              <a:t>dla</a:t>
            </a:r>
            <a:r>
              <a:rPr lang="en-US" sz="2400" dirty="0">
                <a:solidFill>
                  <a:srgbClr val="323232"/>
                </a:solidFill>
                <a:ea typeface="Calibri"/>
                <a:cs typeface="Calibri"/>
              </a:rPr>
              <a:t> </a:t>
            </a:r>
            <a:r>
              <a:rPr lang="en-US" sz="2400" dirty="0" err="1">
                <a:solidFill>
                  <a:srgbClr val="323232"/>
                </a:solidFill>
                <a:ea typeface="Calibri"/>
                <a:cs typeface="Calibri"/>
              </a:rPr>
              <a:t>studentów</a:t>
            </a:r>
            <a:r>
              <a:rPr lang="en-US" sz="2400" dirty="0">
                <a:solidFill>
                  <a:srgbClr val="323232"/>
                </a:solidFill>
                <a:ea typeface="Calibri"/>
                <a:cs typeface="Calibri"/>
              </a:rPr>
              <a:t> </a:t>
            </a:r>
            <a:r>
              <a:rPr lang="en-US" sz="2400" dirty="0" err="1">
                <a:solidFill>
                  <a:srgbClr val="323232"/>
                </a:solidFill>
                <a:ea typeface="Calibri"/>
                <a:cs typeface="Calibri"/>
              </a:rPr>
              <a:t>wszystkich</a:t>
            </a:r>
            <a:r>
              <a:rPr lang="en-US" sz="2400" dirty="0">
                <a:solidFill>
                  <a:srgbClr val="323232"/>
                </a:solidFill>
                <a:ea typeface="Calibri"/>
                <a:cs typeface="Calibri"/>
              </a:rPr>
              <a:t> </a:t>
            </a:r>
            <a:r>
              <a:rPr lang="en-US" sz="2400" dirty="0" err="1">
                <a:solidFill>
                  <a:srgbClr val="323232"/>
                </a:solidFill>
                <a:ea typeface="Calibri"/>
                <a:cs typeface="Calibri"/>
              </a:rPr>
              <a:t>wydziałów</a:t>
            </a:r>
            <a:r>
              <a:rPr lang="en-US" sz="2400" dirty="0">
                <a:solidFill>
                  <a:srgbClr val="323232"/>
                </a:solidFill>
                <a:ea typeface="Calibri"/>
                <a:cs typeface="Calibri"/>
              </a:rPr>
              <a:t>.</a:t>
            </a:r>
            <a:endParaRPr lang="en-US" dirty="0">
              <a:ea typeface="Calibri" panose="020F0502020204030204"/>
              <a:cs typeface="Calibri" panose="020F0502020204030204"/>
            </a:endParaRPr>
          </a:p>
          <a:p>
            <a:endParaRPr lang="en-US" sz="3200" b="1" dirty="0">
              <a:solidFill>
                <a:srgbClr val="00467F"/>
              </a:solidFill>
              <a:ea typeface="Calibri"/>
              <a:cs typeface="Calibri"/>
            </a:endParaRPr>
          </a:p>
        </p:txBody>
      </p:sp>
      <p:pic>
        <p:nvPicPr>
          <p:cNvPr id="7" name="Picture 6">
            <a:extLst>
              <a:ext uri="{FF2B5EF4-FFF2-40B4-BE49-F238E27FC236}">
                <a16:creationId xmlns:a16="http://schemas.microsoft.com/office/drawing/2014/main" id="{AC1E9CD6-F688-9097-F073-0E76B03BFC48}"/>
              </a:ext>
            </a:extLst>
          </p:cNvPr>
          <p:cNvPicPr>
            <a:picLocks noChangeAspect="1"/>
          </p:cNvPicPr>
          <p:nvPr/>
        </p:nvPicPr>
        <p:blipFill>
          <a:blip r:embed="rId2"/>
          <a:stretch>
            <a:fillRect/>
          </a:stretch>
        </p:blipFill>
        <p:spPr>
          <a:xfrm>
            <a:off x="9744205" y="671820"/>
            <a:ext cx="1283370" cy="1233239"/>
          </a:xfrm>
          <a:prstGeom prst="rect">
            <a:avLst/>
          </a:prstGeom>
        </p:spPr>
      </p:pic>
      <p:pic>
        <p:nvPicPr>
          <p:cNvPr id="5" name="Picture 4">
            <a:extLst>
              <a:ext uri="{FF2B5EF4-FFF2-40B4-BE49-F238E27FC236}">
                <a16:creationId xmlns:a16="http://schemas.microsoft.com/office/drawing/2014/main" id="{517FCF3A-BE5D-77CA-AD78-1123493FE8B5}"/>
              </a:ext>
            </a:extLst>
          </p:cNvPr>
          <p:cNvPicPr>
            <a:picLocks noChangeAspect="1"/>
          </p:cNvPicPr>
          <p:nvPr/>
        </p:nvPicPr>
        <p:blipFill>
          <a:blip r:embed="rId3"/>
          <a:stretch>
            <a:fillRect/>
          </a:stretch>
        </p:blipFill>
        <p:spPr>
          <a:xfrm>
            <a:off x="7886048" y="2946226"/>
            <a:ext cx="3716315" cy="2103328"/>
          </a:xfrm>
          <a:prstGeom prst="rect">
            <a:avLst/>
          </a:prstGeom>
        </p:spPr>
      </p:pic>
      <p:pic>
        <p:nvPicPr>
          <p:cNvPr id="10" name="Obraz 9">
            <a:extLst>
              <a:ext uri="{FF2B5EF4-FFF2-40B4-BE49-F238E27FC236}">
                <a16:creationId xmlns:a16="http://schemas.microsoft.com/office/drawing/2014/main" id="{D910DEAA-2263-C6FD-A283-E722FAEBED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396" y="4349149"/>
            <a:ext cx="6373114" cy="428685"/>
          </a:xfrm>
          <a:prstGeom prst="rect">
            <a:avLst/>
          </a:prstGeom>
        </p:spPr>
      </p:pic>
      <p:sp>
        <p:nvSpPr>
          <p:cNvPr id="11" name="pole tekstowe 10">
            <a:extLst>
              <a:ext uri="{FF2B5EF4-FFF2-40B4-BE49-F238E27FC236}">
                <a16:creationId xmlns:a16="http://schemas.microsoft.com/office/drawing/2014/main" id="{5B11673F-973B-2193-9288-18ACCE29B30E}"/>
              </a:ext>
            </a:extLst>
          </p:cNvPr>
          <p:cNvSpPr txBox="1"/>
          <p:nvPr/>
        </p:nvSpPr>
        <p:spPr>
          <a:xfrm>
            <a:off x="2959506" y="3944890"/>
            <a:ext cx="1827103" cy="400110"/>
          </a:xfrm>
          <a:prstGeom prst="rect">
            <a:avLst/>
          </a:prstGeom>
          <a:noFill/>
        </p:spPr>
        <p:txBody>
          <a:bodyPr wrap="none" rtlCol="0">
            <a:spAutoFit/>
          </a:bodyPr>
          <a:lstStyle/>
          <a:p>
            <a:r>
              <a:rPr lang="pl-PL" sz="2000" b="1" dirty="0"/>
              <a:t>Zapraszamy na:</a:t>
            </a:r>
          </a:p>
        </p:txBody>
      </p:sp>
      <p:sp>
        <p:nvSpPr>
          <p:cNvPr id="12" name="pole tekstowe 11">
            <a:extLst>
              <a:ext uri="{FF2B5EF4-FFF2-40B4-BE49-F238E27FC236}">
                <a16:creationId xmlns:a16="http://schemas.microsoft.com/office/drawing/2014/main" id="{FC81C701-4D2E-E7ED-7700-87FCE80D3C61}"/>
              </a:ext>
            </a:extLst>
          </p:cNvPr>
          <p:cNvSpPr txBox="1"/>
          <p:nvPr/>
        </p:nvSpPr>
        <p:spPr>
          <a:xfrm>
            <a:off x="2896636" y="4757254"/>
            <a:ext cx="2462982" cy="369332"/>
          </a:xfrm>
          <a:prstGeom prst="rect">
            <a:avLst/>
          </a:prstGeom>
          <a:noFill/>
        </p:spPr>
        <p:txBody>
          <a:bodyPr wrap="none" rtlCol="0">
            <a:spAutoFit/>
          </a:bodyPr>
          <a:lstStyle/>
          <a:p>
            <a:r>
              <a:rPr lang="pl-PL" dirty="0">
                <a:solidFill>
                  <a:srgbClr val="003327"/>
                </a:solidFill>
              </a:rPr>
              <a:t>24-26 października 2025</a:t>
            </a:r>
          </a:p>
        </p:txBody>
      </p:sp>
    </p:spTree>
    <p:extLst>
      <p:ext uri="{BB962C8B-B14F-4D97-AF65-F5344CB8AC3E}">
        <p14:creationId xmlns:p14="http://schemas.microsoft.com/office/powerpoint/2010/main" val="3250667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37EAD-021D-BAC1-4679-EEB715C23899}"/>
              </a:ext>
            </a:extLst>
          </p:cNvPr>
          <p:cNvSpPr>
            <a:spLocks noGrp="1"/>
          </p:cNvSpPr>
          <p:nvPr>
            <p:ph type="title"/>
          </p:nvPr>
        </p:nvSpPr>
        <p:spPr>
          <a:xfrm>
            <a:off x="838200" y="281618"/>
            <a:ext cx="10515600" cy="1325563"/>
          </a:xfrm>
        </p:spPr>
        <p:txBody>
          <a:bodyPr/>
          <a:lstStyle/>
          <a:p>
            <a:r>
              <a:rPr lang="en-US" sz="3200" b="1" dirty="0" err="1">
                <a:solidFill>
                  <a:schemeClr val="accent1">
                    <a:lumMod val="75000"/>
                  </a:schemeClr>
                </a:solidFill>
                <a:latin typeface="Calibri"/>
                <a:ea typeface="Calibri"/>
                <a:cs typeface="Calibri"/>
              </a:rPr>
              <a:t>Dołącz</a:t>
            </a:r>
            <a:r>
              <a:rPr lang="en-US" sz="3200" b="1" dirty="0">
                <a:solidFill>
                  <a:schemeClr val="accent1">
                    <a:lumMod val="75000"/>
                  </a:schemeClr>
                </a:solidFill>
                <a:latin typeface="Calibri"/>
                <a:ea typeface="Calibri"/>
                <a:cs typeface="Calibri"/>
              </a:rPr>
              <a:t> do SKP4!  </a:t>
            </a:r>
            <a:r>
              <a:rPr lang="en-US" sz="3200" b="1" dirty="0" err="1">
                <a:solidFill>
                  <a:schemeClr val="accent1">
                    <a:lumMod val="75000"/>
                  </a:schemeClr>
                </a:solidFill>
                <a:latin typeface="Calibri"/>
                <a:ea typeface="Calibri"/>
                <a:cs typeface="Calibri"/>
              </a:rPr>
              <a:t>Dlaczego</a:t>
            </a:r>
            <a:r>
              <a:rPr lang="en-US" sz="3200" b="1" dirty="0">
                <a:solidFill>
                  <a:schemeClr val="accent1">
                    <a:lumMod val="75000"/>
                  </a:schemeClr>
                </a:solidFill>
                <a:latin typeface="Calibri"/>
                <a:ea typeface="Calibri"/>
                <a:cs typeface="Calibri"/>
              </a:rPr>
              <a:t> my </a:t>
            </a:r>
            <a:r>
              <a:rPr lang="en-US" sz="3200" b="1" dirty="0">
                <a:solidFill>
                  <a:srgbClr val="007F46"/>
                </a:solidFill>
                <a:latin typeface="Wingdings"/>
                <a:sym typeface="Wingdings"/>
              </a:rPr>
              <a:t>J</a:t>
            </a:r>
            <a:endParaRPr lang="en-US" dirty="0">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BAC2975A-98B2-4BAE-1424-BADB1841FC61}"/>
              </a:ext>
            </a:extLst>
          </p:cNvPr>
          <p:cNvSpPr>
            <a:spLocks noGrp="1"/>
          </p:cNvSpPr>
          <p:nvPr>
            <p:ph idx="1"/>
          </p:nvPr>
        </p:nvSpPr>
        <p:spPr>
          <a:xfrm>
            <a:off x="838200" y="1607181"/>
            <a:ext cx="10515600" cy="4351338"/>
          </a:xfrm>
        </p:spPr>
        <p:txBody>
          <a:bodyPr vert="horz" lIns="91440" tIns="45720" rIns="91440" bIns="45720" rtlCol="0" anchor="t">
            <a:normAutofit/>
          </a:bodyPr>
          <a:lstStyle/>
          <a:p>
            <a:r>
              <a:rPr lang="en-US" sz="2200" dirty="0">
                <a:solidFill>
                  <a:srgbClr val="323232"/>
                </a:solidFill>
                <a:ea typeface="+mn-lt"/>
                <a:cs typeface="+mn-lt"/>
              </a:rPr>
              <a:t>🎒 </a:t>
            </a:r>
            <a:r>
              <a:rPr lang="en-US" sz="2200" dirty="0" err="1">
                <a:solidFill>
                  <a:srgbClr val="323232"/>
                </a:solidFill>
                <a:ea typeface="Calibri"/>
                <a:cs typeface="Calibri"/>
              </a:rPr>
              <a:t>Organizujemy</a:t>
            </a:r>
            <a:r>
              <a:rPr lang="en-US" sz="2200" dirty="0">
                <a:solidFill>
                  <a:srgbClr val="323232"/>
                </a:solidFill>
                <a:ea typeface="Calibri"/>
                <a:cs typeface="Calibri"/>
              </a:rPr>
              <a:t> </a:t>
            </a:r>
            <a:r>
              <a:rPr lang="en-US" sz="2200" dirty="0" err="1">
                <a:solidFill>
                  <a:srgbClr val="323232"/>
                </a:solidFill>
                <a:ea typeface="Calibri"/>
                <a:cs typeface="Calibri"/>
              </a:rPr>
              <a:t>wyjazdy</a:t>
            </a:r>
            <a:r>
              <a:rPr lang="en-US" sz="2200" dirty="0">
                <a:solidFill>
                  <a:srgbClr val="323232"/>
                </a:solidFill>
                <a:ea typeface="Calibri"/>
                <a:cs typeface="Calibri"/>
              </a:rPr>
              <a:t> </a:t>
            </a:r>
            <a:r>
              <a:rPr lang="en-US" sz="2200" dirty="0" err="1">
                <a:solidFill>
                  <a:srgbClr val="323232"/>
                </a:solidFill>
                <a:ea typeface="Calibri"/>
                <a:cs typeface="Calibri"/>
              </a:rPr>
              <a:t>turystyczne</a:t>
            </a:r>
            <a:r>
              <a:rPr lang="en-US" sz="2200" dirty="0">
                <a:solidFill>
                  <a:srgbClr val="323232"/>
                </a:solidFill>
                <a:ea typeface="Calibri"/>
                <a:cs typeface="Calibri"/>
              </a:rPr>
              <a:t> i </a:t>
            </a:r>
            <a:r>
              <a:rPr lang="en-US" sz="2200" dirty="0" err="1">
                <a:solidFill>
                  <a:srgbClr val="323232"/>
                </a:solidFill>
                <a:ea typeface="Calibri"/>
                <a:cs typeface="Calibri"/>
              </a:rPr>
              <a:t>wydarzenia</a:t>
            </a:r>
            <a:r>
              <a:rPr lang="en-US" sz="2200" dirty="0">
                <a:solidFill>
                  <a:srgbClr val="323232"/>
                </a:solidFill>
                <a:ea typeface="Calibri"/>
                <a:cs typeface="Calibri"/>
              </a:rPr>
              <a:t> </a:t>
            </a:r>
            <a:r>
              <a:rPr lang="en-US" sz="2200" dirty="0" err="1">
                <a:solidFill>
                  <a:srgbClr val="323232"/>
                </a:solidFill>
                <a:ea typeface="Calibri"/>
                <a:cs typeface="Calibri"/>
              </a:rPr>
              <a:t>stacjonarne</a:t>
            </a:r>
            <a:r>
              <a:rPr lang="en-US" sz="2200" dirty="0">
                <a:solidFill>
                  <a:srgbClr val="323232"/>
                </a:solidFill>
                <a:ea typeface="Calibri"/>
                <a:cs typeface="Calibri"/>
              </a:rPr>
              <a:t> – </a:t>
            </a:r>
            <a:r>
              <a:rPr lang="en-US" sz="2200" dirty="0" err="1">
                <a:solidFill>
                  <a:srgbClr val="323232"/>
                </a:solidFill>
                <a:ea typeface="Calibri"/>
                <a:cs typeface="Calibri"/>
              </a:rPr>
              <a:t>dla</a:t>
            </a:r>
            <a:r>
              <a:rPr lang="en-US" sz="2200" dirty="0">
                <a:solidFill>
                  <a:srgbClr val="323232"/>
                </a:solidFill>
                <a:ea typeface="Calibri"/>
                <a:cs typeface="Calibri"/>
              </a:rPr>
              <a:t> </a:t>
            </a:r>
            <a:r>
              <a:rPr lang="en-US" sz="2200" dirty="0" err="1">
                <a:solidFill>
                  <a:srgbClr val="323232"/>
                </a:solidFill>
                <a:ea typeface="Calibri"/>
                <a:cs typeface="Calibri"/>
              </a:rPr>
              <a:t>każdego</a:t>
            </a:r>
            <a:r>
              <a:rPr lang="en-US" sz="2200" dirty="0">
                <a:solidFill>
                  <a:srgbClr val="323232"/>
                </a:solidFill>
                <a:ea typeface="Calibri"/>
                <a:cs typeface="Calibri"/>
              </a:rPr>
              <a:t>.</a:t>
            </a:r>
            <a:endParaRPr lang="en-US" dirty="0">
              <a:ea typeface="Calibri" panose="020F0502020204030204"/>
              <a:cs typeface="Calibri" panose="020F0502020204030204"/>
            </a:endParaRPr>
          </a:p>
          <a:p>
            <a:r>
              <a:rPr lang="en-US" sz="2200" dirty="0">
                <a:solidFill>
                  <a:srgbClr val="323232"/>
                </a:solidFill>
                <a:ea typeface="+mn-lt"/>
                <a:cs typeface="+mn-lt"/>
              </a:rPr>
              <a:t>🏕 </a:t>
            </a:r>
            <a:r>
              <a:rPr lang="en-US" sz="2200" dirty="0" err="1">
                <a:solidFill>
                  <a:srgbClr val="323232"/>
                </a:solidFill>
                <a:ea typeface="Calibri"/>
                <a:cs typeface="Calibri"/>
              </a:rPr>
              <a:t>Studencka</a:t>
            </a:r>
            <a:r>
              <a:rPr lang="en-US" sz="2200" dirty="0">
                <a:solidFill>
                  <a:srgbClr val="323232"/>
                </a:solidFill>
                <a:ea typeface="Calibri"/>
                <a:cs typeface="Calibri"/>
              </a:rPr>
              <a:t> </a:t>
            </a:r>
            <a:r>
              <a:rPr lang="en-US" sz="2200" dirty="0" err="1">
                <a:solidFill>
                  <a:srgbClr val="323232"/>
                </a:solidFill>
                <a:ea typeface="Calibri"/>
                <a:cs typeface="Calibri"/>
              </a:rPr>
              <a:t>Baza</a:t>
            </a:r>
            <a:r>
              <a:rPr lang="en-US" sz="2200" dirty="0">
                <a:solidFill>
                  <a:srgbClr val="323232"/>
                </a:solidFill>
                <a:ea typeface="Calibri"/>
                <a:cs typeface="Calibri"/>
              </a:rPr>
              <a:t> </a:t>
            </a:r>
            <a:r>
              <a:rPr lang="en-US" sz="2200" dirty="0" err="1">
                <a:solidFill>
                  <a:srgbClr val="323232"/>
                </a:solidFill>
                <a:ea typeface="Calibri"/>
                <a:cs typeface="Calibri"/>
              </a:rPr>
              <a:t>Namiotowa</a:t>
            </a:r>
            <a:r>
              <a:rPr lang="en-US" sz="2200" dirty="0">
                <a:solidFill>
                  <a:srgbClr val="323232"/>
                </a:solidFill>
                <a:ea typeface="Calibri"/>
                <a:cs typeface="Calibri"/>
              </a:rPr>
              <a:t> „Rabe” w </a:t>
            </a:r>
            <a:r>
              <a:rPr lang="en-US" sz="2200" dirty="0" err="1">
                <a:solidFill>
                  <a:srgbClr val="323232"/>
                </a:solidFill>
                <a:ea typeface="Calibri"/>
                <a:cs typeface="Calibri"/>
              </a:rPr>
              <a:t>Bieszczadach</a:t>
            </a:r>
            <a:r>
              <a:rPr lang="en-US" sz="2200" dirty="0">
                <a:solidFill>
                  <a:srgbClr val="323232"/>
                </a:solidFill>
                <a:ea typeface="Calibri"/>
                <a:cs typeface="Calibri"/>
              </a:rPr>
              <a:t> – </a:t>
            </a:r>
            <a:r>
              <a:rPr lang="en-US" sz="2200" dirty="0" err="1">
                <a:solidFill>
                  <a:srgbClr val="323232"/>
                </a:solidFill>
                <a:ea typeface="Calibri"/>
                <a:cs typeface="Calibri"/>
              </a:rPr>
              <a:t>wyjątkowe</a:t>
            </a:r>
            <a:r>
              <a:rPr lang="en-US" sz="2200" dirty="0">
                <a:solidFill>
                  <a:srgbClr val="323232"/>
                </a:solidFill>
                <a:ea typeface="Calibri"/>
                <a:cs typeface="Calibri"/>
              </a:rPr>
              <a:t> </a:t>
            </a:r>
            <a:r>
              <a:rPr lang="en-US" sz="2200" dirty="0" err="1">
                <a:solidFill>
                  <a:srgbClr val="323232"/>
                </a:solidFill>
                <a:ea typeface="Calibri"/>
                <a:cs typeface="Calibri"/>
              </a:rPr>
              <a:t>miejsce</a:t>
            </a:r>
            <a:r>
              <a:rPr lang="en-US" sz="2200" dirty="0">
                <a:solidFill>
                  <a:srgbClr val="323232"/>
                </a:solidFill>
                <a:ea typeface="Calibri"/>
                <a:cs typeface="Calibri"/>
              </a:rPr>
              <a:t> </a:t>
            </a:r>
            <a:r>
              <a:rPr lang="en-US" sz="2200" dirty="0" err="1">
                <a:solidFill>
                  <a:srgbClr val="323232"/>
                </a:solidFill>
                <a:ea typeface="Calibri"/>
                <a:cs typeface="Calibri"/>
              </a:rPr>
              <a:t>spotkań</a:t>
            </a:r>
            <a:r>
              <a:rPr lang="en-US" sz="2200" dirty="0">
                <a:solidFill>
                  <a:srgbClr val="323232"/>
                </a:solidFill>
                <a:ea typeface="Calibri"/>
                <a:cs typeface="Calibri"/>
              </a:rPr>
              <a:t>.</a:t>
            </a:r>
            <a:endParaRPr lang="en-US" dirty="0"/>
          </a:p>
          <a:p>
            <a:r>
              <a:rPr lang="en-US" sz="2200" dirty="0">
                <a:solidFill>
                  <a:srgbClr val="323232"/>
                </a:solidFill>
                <a:ea typeface="+mn-lt"/>
                <a:cs typeface="+mn-lt"/>
              </a:rPr>
              <a:t>🏞 </a:t>
            </a:r>
            <a:r>
              <a:rPr lang="en-US" sz="2200" dirty="0" err="1">
                <a:solidFill>
                  <a:srgbClr val="323232"/>
                </a:solidFill>
                <a:ea typeface="Calibri"/>
                <a:cs typeface="Calibri"/>
              </a:rPr>
              <a:t>Kurs</a:t>
            </a:r>
            <a:r>
              <a:rPr lang="en-US" sz="2200" dirty="0">
                <a:solidFill>
                  <a:srgbClr val="323232"/>
                </a:solidFill>
                <a:ea typeface="Calibri"/>
                <a:cs typeface="Calibri"/>
              </a:rPr>
              <a:t> </a:t>
            </a:r>
            <a:r>
              <a:rPr lang="en-US" sz="2200" dirty="0" err="1">
                <a:solidFill>
                  <a:srgbClr val="323232"/>
                </a:solidFill>
                <a:ea typeface="Calibri"/>
                <a:cs typeface="Calibri"/>
              </a:rPr>
              <a:t>Organizatora</a:t>
            </a:r>
            <a:r>
              <a:rPr lang="en-US" sz="2200" dirty="0">
                <a:solidFill>
                  <a:srgbClr val="323232"/>
                </a:solidFill>
                <a:ea typeface="Calibri"/>
                <a:cs typeface="Calibri"/>
              </a:rPr>
              <a:t> </a:t>
            </a:r>
            <a:r>
              <a:rPr lang="en-US" sz="2200" dirty="0" err="1">
                <a:solidFill>
                  <a:srgbClr val="323232"/>
                </a:solidFill>
                <a:ea typeface="Calibri"/>
                <a:cs typeface="Calibri"/>
              </a:rPr>
              <a:t>Turystyki</a:t>
            </a:r>
            <a:r>
              <a:rPr lang="en-US" sz="2200" dirty="0">
                <a:solidFill>
                  <a:srgbClr val="323232"/>
                </a:solidFill>
                <a:ea typeface="Calibri"/>
                <a:cs typeface="Calibri"/>
              </a:rPr>
              <a:t> – </a:t>
            </a:r>
            <a:r>
              <a:rPr lang="en-US" sz="2200" dirty="0" err="1">
                <a:solidFill>
                  <a:srgbClr val="323232"/>
                </a:solidFill>
                <a:ea typeface="Calibri"/>
                <a:cs typeface="Calibri"/>
              </a:rPr>
              <a:t>unikalne</a:t>
            </a:r>
            <a:r>
              <a:rPr lang="en-US" sz="2200" dirty="0">
                <a:solidFill>
                  <a:srgbClr val="323232"/>
                </a:solidFill>
                <a:ea typeface="Calibri"/>
                <a:cs typeface="Calibri"/>
              </a:rPr>
              <a:t> </a:t>
            </a:r>
            <a:r>
              <a:rPr lang="en-US" sz="2200" dirty="0" err="1">
                <a:solidFill>
                  <a:srgbClr val="323232"/>
                </a:solidFill>
                <a:ea typeface="Calibri"/>
                <a:cs typeface="Calibri"/>
              </a:rPr>
              <a:t>umiejętności</a:t>
            </a:r>
            <a:r>
              <a:rPr lang="en-US" sz="2200" dirty="0">
                <a:solidFill>
                  <a:srgbClr val="323232"/>
                </a:solidFill>
                <a:ea typeface="Calibri"/>
                <a:cs typeface="Calibri"/>
              </a:rPr>
              <a:t>.</a:t>
            </a:r>
            <a:endParaRPr lang="en-US" dirty="0"/>
          </a:p>
          <a:p>
            <a:r>
              <a:rPr lang="en-US" sz="2200" dirty="0">
                <a:solidFill>
                  <a:srgbClr val="323232"/>
                </a:solidFill>
                <a:ea typeface="+mn-lt"/>
                <a:cs typeface="+mn-lt"/>
              </a:rPr>
              <a:t>🌍 </a:t>
            </a:r>
            <a:r>
              <a:rPr lang="en-US" sz="2200" dirty="0" err="1">
                <a:solidFill>
                  <a:srgbClr val="323232"/>
                </a:solidFill>
                <a:ea typeface="Calibri"/>
                <a:cs typeface="Calibri"/>
              </a:rPr>
              <a:t>Współpraca</a:t>
            </a:r>
            <a:r>
              <a:rPr lang="en-US" sz="2200" dirty="0">
                <a:solidFill>
                  <a:srgbClr val="323232"/>
                </a:solidFill>
                <a:ea typeface="Calibri"/>
                <a:cs typeface="Calibri"/>
              </a:rPr>
              <a:t> z </a:t>
            </a:r>
            <a:r>
              <a:rPr lang="en-US" sz="2200" dirty="0" err="1">
                <a:solidFill>
                  <a:srgbClr val="323232"/>
                </a:solidFill>
                <a:ea typeface="Calibri"/>
                <a:cs typeface="Calibri"/>
              </a:rPr>
              <a:t>klubami</a:t>
            </a:r>
            <a:r>
              <a:rPr lang="en-US" sz="2200" dirty="0">
                <a:solidFill>
                  <a:srgbClr val="323232"/>
                </a:solidFill>
                <a:ea typeface="Calibri"/>
                <a:cs typeface="Calibri"/>
              </a:rPr>
              <a:t> z </a:t>
            </a:r>
            <a:r>
              <a:rPr lang="en-US" sz="2200" dirty="0" err="1">
                <a:solidFill>
                  <a:srgbClr val="323232"/>
                </a:solidFill>
                <a:ea typeface="Calibri"/>
                <a:cs typeface="Calibri"/>
              </a:rPr>
              <a:t>innych</a:t>
            </a:r>
            <a:r>
              <a:rPr lang="en-US" sz="2200" dirty="0">
                <a:solidFill>
                  <a:srgbClr val="323232"/>
                </a:solidFill>
                <a:ea typeface="Calibri"/>
                <a:cs typeface="Calibri"/>
              </a:rPr>
              <a:t> </a:t>
            </a:r>
            <a:r>
              <a:rPr lang="en-US" sz="2200" dirty="0" err="1">
                <a:solidFill>
                  <a:srgbClr val="323232"/>
                </a:solidFill>
                <a:ea typeface="Calibri"/>
                <a:cs typeface="Calibri"/>
              </a:rPr>
              <a:t>uczelni</a:t>
            </a:r>
            <a:r>
              <a:rPr lang="en-US" sz="2200" dirty="0">
                <a:solidFill>
                  <a:srgbClr val="323232"/>
                </a:solidFill>
                <a:ea typeface="Calibri"/>
                <a:cs typeface="Calibri"/>
              </a:rPr>
              <a:t>: </a:t>
            </a:r>
            <a:endParaRPr lang="en-US" dirty="0"/>
          </a:p>
          <a:p>
            <a:r>
              <a:rPr lang="en-US" sz="1600" dirty="0">
                <a:solidFill>
                  <a:srgbClr val="323232"/>
                </a:solidFill>
                <a:ea typeface="Calibri"/>
                <a:cs typeface="Calibri"/>
              </a:rPr>
              <a:t>AKT </a:t>
            </a:r>
            <a:r>
              <a:rPr lang="en-US" sz="1600" dirty="0" err="1">
                <a:solidFill>
                  <a:srgbClr val="323232"/>
                </a:solidFill>
                <a:ea typeface="Calibri"/>
                <a:cs typeface="Calibri"/>
              </a:rPr>
              <a:t>Uniwersytet</a:t>
            </a:r>
            <a:r>
              <a:rPr lang="en-US" sz="1600" dirty="0">
                <a:solidFill>
                  <a:srgbClr val="323232"/>
                </a:solidFill>
                <a:ea typeface="Calibri"/>
                <a:cs typeface="Calibri"/>
              </a:rPr>
              <a:t> </a:t>
            </a:r>
            <a:r>
              <a:rPr lang="en-US" sz="1600" dirty="0" err="1">
                <a:solidFill>
                  <a:srgbClr val="323232"/>
                </a:solidFill>
                <a:ea typeface="Calibri"/>
                <a:cs typeface="Calibri"/>
              </a:rPr>
              <a:t>Warmińsko-Mazurski</a:t>
            </a:r>
            <a:r>
              <a:rPr lang="en-US" sz="1600" dirty="0">
                <a:solidFill>
                  <a:srgbClr val="323232"/>
                </a:solidFill>
                <a:ea typeface="Calibri"/>
                <a:cs typeface="Calibri"/>
              </a:rPr>
              <a:t>, </a:t>
            </a:r>
            <a:endParaRPr lang="en-US" dirty="0"/>
          </a:p>
          <a:p>
            <a:r>
              <a:rPr lang="en-US" sz="1600" dirty="0">
                <a:solidFill>
                  <a:srgbClr val="323232"/>
                </a:solidFill>
                <a:ea typeface="Calibri"/>
                <a:cs typeface="Calibri"/>
              </a:rPr>
              <a:t>SKG </a:t>
            </a:r>
            <a:r>
              <a:rPr lang="en-US" sz="1600" dirty="0" err="1">
                <a:solidFill>
                  <a:srgbClr val="323232"/>
                </a:solidFill>
                <a:ea typeface="Calibri"/>
                <a:cs typeface="Calibri"/>
              </a:rPr>
              <a:t>Uniwersytet</a:t>
            </a:r>
            <a:r>
              <a:rPr lang="en-US" sz="1600" dirty="0">
                <a:solidFill>
                  <a:srgbClr val="323232"/>
                </a:solidFill>
                <a:ea typeface="Calibri"/>
                <a:cs typeface="Calibri"/>
              </a:rPr>
              <a:t> </a:t>
            </a:r>
            <a:r>
              <a:rPr lang="en-US" sz="1600" dirty="0" err="1">
                <a:solidFill>
                  <a:srgbClr val="323232"/>
                </a:solidFill>
                <a:ea typeface="Calibri"/>
                <a:cs typeface="Calibri"/>
              </a:rPr>
              <a:t>Warszawski</a:t>
            </a:r>
            <a:r>
              <a:rPr lang="en-US" sz="1600" dirty="0">
                <a:solidFill>
                  <a:srgbClr val="323232"/>
                </a:solidFill>
                <a:ea typeface="Calibri"/>
                <a:cs typeface="Calibri"/>
              </a:rPr>
              <a:t>, </a:t>
            </a:r>
            <a:endParaRPr lang="en-US" dirty="0"/>
          </a:p>
          <a:p>
            <a:r>
              <a:rPr lang="en-US" sz="1600" dirty="0">
                <a:solidFill>
                  <a:srgbClr val="323232"/>
                </a:solidFill>
                <a:ea typeface="Calibri"/>
                <a:cs typeface="Calibri"/>
              </a:rPr>
              <a:t>AKT "</a:t>
            </a:r>
            <a:r>
              <a:rPr lang="en-US" sz="1600" dirty="0" err="1">
                <a:solidFill>
                  <a:srgbClr val="323232"/>
                </a:solidFill>
                <a:ea typeface="Calibri"/>
                <a:cs typeface="Calibri"/>
              </a:rPr>
              <a:t>Płazik</a:t>
            </a:r>
            <a:r>
              <a:rPr lang="en-US" sz="1600" dirty="0">
                <a:solidFill>
                  <a:srgbClr val="323232"/>
                </a:solidFill>
                <a:ea typeface="Calibri"/>
                <a:cs typeface="Calibri"/>
              </a:rPr>
              <a:t>" </a:t>
            </a:r>
            <a:r>
              <a:rPr lang="en-US" sz="1600" dirty="0" err="1">
                <a:solidFill>
                  <a:srgbClr val="323232"/>
                </a:solidFill>
                <a:ea typeface="Calibri"/>
                <a:cs typeface="Calibri"/>
              </a:rPr>
              <a:t>Politechnika</a:t>
            </a:r>
            <a:r>
              <a:rPr lang="en-US" sz="1600" dirty="0">
                <a:solidFill>
                  <a:srgbClr val="323232"/>
                </a:solidFill>
                <a:ea typeface="Calibri"/>
                <a:cs typeface="Calibri"/>
              </a:rPr>
              <a:t> </a:t>
            </a:r>
            <a:r>
              <a:rPr lang="en-US" sz="1600" dirty="0" err="1">
                <a:solidFill>
                  <a:srgbClr val="323232"/>
                </a:solidFill>
                <a:ea typeface="Calibri"/>
                <a:cs typeface="Calibri"/>
              </a:rPr>
              <a:t>Łódzka</a:t>
            </a:r>
            <a:r>
              <a:rPr lang="en-US" sz="1600" dirty="0">
                <a:solidFill>
                  <a:srgbClr val="323232"/>
                </a:solidFill>
                <a:ea typeface="Calibri"/>
                <a:cs typeface="Calibri"/>
              </a:rPr>
              <a:t>, </a:t>
            </a:r>
            <a:endParaRPr lang="en-US" dirty="0"/>
          </a:p>
          <a:p>
            <a:r>
              <a:rPr lang="en-US" sz="1600" dirty="0">
                <a:solidFill>
                  <a:srgbClr val="323232"/>
                </a:solidFill>
                <a:ea typeface="Calibri"/>
                <a:cs typeface="Calibri"/>
              </a:rPr>
              <a:t>GDAKK </a:t>
            </a:r>
            <a:r>
              <a:rPr lang="en-US" sz="1600" dirty="0" err="1">
                <a:solidFill>
                  <a:srgbClr val="323232"/>
                </a:solidFill>
                <a:ea typeface="Calibri"/>
                <a:cs typeface="Calibri"/>
              </a:rPr>
              <a:t>Politechnika</a:t>
            </a:r>
            <a:r>
              <a:rPr lang="en-US" sz="1600" dirty="0">
                <a:solidFill>
                  <a:srgbClr val="323232"/>
                </a:solidFill>
                <a:ea typeface="Calibri"/>
                <a:cs typeface="Calibri"/>
              </a:rPr>
              <a:t> </a:t>
            </a:r>
            <a:r>
              <a:rPr lang="en-US" sz="1600" dirty="0" err="1">
                <a:solidFill>
                  <a:srgbClr val="323232"/>
                </a:solidFill>
                <a:ea typeface="Calibri"/>
                <a:cs typeface="Calibri"/>
              </a:rPr>
              <a:t>Gdańska</a:t>
            </a:r>
            <a:r>
              <a:rPr lang="en-US" sz="1600" dirty="0">
                <a:solidFill>
                  <a:srgbClr val="323232"/>
                </a:solidFill>
                <a:ea typeface="Calibri"/>
                <a:cs typeface="Calibri"/>
              </a:rPr>
              <a:t>.</a:t>
            </a:r>
            <a:endParaRPr lang="en-US" dirty="0"/>
          </a:p>
          <a:p>
            <a:r>
              <a:rPr lang="en-US" sz="2200" dirty="0">
                <a:solidFill>
                  <a:srgbClr val="323232"/>
                </a:solidFill>
                <a:ea typeface="+mn-lt"/>
                <a:cs typeface="+mn-lt"/>
              </a:rPr>
              <a:t>💡 </a:t>
            </a:r>
            <a:r>
              <a:rPr lang="en-US" sz="2200" dirty="0" err="1">
                <a:solidFill>
                  <a:srgbClr val="323232"/>
                </a:solidFill>
                <a:ea typeface="+mn-lt"/>
                <a:cs typeface="+mn-lt"/>
              </a:rPr>
              <a:t>Nowe</a:t>
            </a:r>
            <a:r>
              <a:rPr lang="en-US" sz="2200" dirty="0">
                <a:solidFill>
                  <a:srgbClr val="323232"/>
                </a:solidFill>
                <a:ea typeface="+mn-lt"/>
                <a:cs typeface="+mn-lt"/>
              </a:rPr>
              <a:t> </a:t>
            </a:r>
            <a:r>
              <a:rPr lang="en-US" sz="2200" dirty="0" err="1">
                <a:solidFill>
                  <a:srgbClr val="323232"/>
                </a:solidFill>
                <a:ea typeface="Calibri"/>
                <a:cs typeface="Calibri"/>
              </a:rPr>
              <a:t>znajomości</a:t>
            </a:r>
            <a:r>
              <a:rPr lang="en-US" sz="2200" dirty="0">
                <a:solidFill>
                  <a:srgbClr val="323232"/>
                </a:solidFill>
                <a:ea typeface="Calibri"/>
                <a:cs typeface="Calibri"/>
              </a:rPr>
              <a:t>, </a:t>
            </a:r>
            <a:r>
              <a:rPr lang="en-US" sz="2200" dirty="0" err="1">
                <a:solidFill>
                  <a:srgbClr val="323232"/>
                </a:solidFill>
                <a:ea typeface="Calibri"/>
                <a:cs typeface="Calibri"/>
              </a:rPr>
              <a:t>przygody</a:t>
            </a:r>
            <a:r>
              <a:rPr lang="en-US" sz="2200" dirty="0">
                <a:solidFill>
                  <a:srgbClr val="323232"/>
                </a:solidFill>
                <a:ea typeface="Calibri"/>
                <a:cs typeface="Calibri"/>
              </a:rPr>
              <a:t> i </a:t>
            </a:r>
            <a:r>
              <a:rPr lang="en-US" sz="2200" dirty="0" err="1">
                <a:solidFill>
                  <a:srgbClr val="323232"/>
                </a:solidFill>
                <a:ea typeface="Calibri"/>
                <a:cs typeface="Calibri"/>
              </a:rPr>
              <a:t>kompetencje</a:t>
            </a:r>
            <a:r>
              <a:rPr lang="en-US" sz="2200" dirty="0">
                <a:solidFill>
                  <a:srgbClr val="323232"/>
                </a:solidFill>
                <a:ea typeface="Calibri"/>
                <a:cs typeface="Calibri"/>
              </a:rPr>
              <a:t> </a:t>
            </a:r>
            <a:r>
              <a:rPr lang="en-US" sz="2200" dirty="0" err="1">
                <a:solidFill>
                  <a:srgbClr val="323232"/>
                </a:solidFill>
                <a:ea typeface="Calibri"/>
                <a:cs typeface="Calibri"/>
              </a:rPr>
              <a:t>na</a:t>
            </a:r>
            <a:r>
              <a:rPr lang="en-US" sz="2200" dirty="0">
                <a:solidFill>
                  <a:srgbClr val="323232"/>
                </a:solidFill>
                <a:ea typeface="Calibri"/>
                <a:cs typeface="Calibri"/>
              </a:rPr>
              <a:t> </a:t>
            </a:r>
            <a:r>
              <a:rPr lang="en-US" sz="2200" dirty="0" err="1">
                <a:solidFill>
                  <a:srgbClr val="323232"/>
                </a:solidFill>
                <a:ea typeface="Calibri"/>
                <a:cs typeface="Calibri"/>
              </a:rPr>
              <a:t>całe</a:t>
            </a:r>
            <a:r>
              <a:rPr lang="en-US" sz="2200" dirty="0">
                <a:solidFill>
                  <a:srgbClr val="323232"/>
                </a:solidFill>
                <a:ea typeface="Calibri"/>
                <a:cs typeface="Calibri"/>
              </a:rPr>
              <a:t> </a:t>
            </a:r>
            <a:r>
              <a:rPr lang="en-US" sz="2200" dirty="0" err="1">
                <a:solidFill>
                  <a:srgbClr val="323232"/>
                </a:solidFill>
                <a:ea typeface="Calibri"/>
                <a:cs typeface="Calibri"/>
              </a:rPr>
              <a:t>życie</a:t>
            </a:r>
            <a:r>
              <a:rPr lang="en-US" sz="2200" dirty="0">
                <a:solidFill>
                  <a:srgbClr val="323232"/>
                </a:solidFill>
                <a:ea typeface="Calibri"/>
                <a:cs typeface="Calibri"/>
              </a:rPr>
              <a:t>.</a:t>
            </a:r>
            <a:endParaRPr lang="en-US" dirty="0"/>
          </a:p>
          <a:p>
            <a:endParaRPr lang="en-US" dirty="0">
              <a:ea typeface="Calibri"/>
              <a:cs typeface="Calibri"/>
            </a:endParaRPr>
          </a:p>
        </p:txBody>
      </p:sp>
      <p:pic>
        <p:nvPicPr>
          <p:cNvPr id="4" name="Picture 3">
            <a:extLst>
              <a:ext uri="{FF2B5EF4-FFF2-40B4-BE49-F238E27FC236}">
                <a16:creationId xmlns:a16="http://schemas.microsoft.com/office/drawing/2014/main" id="{C714E78F-0E03-7552-09BA-4FFA3106E377}"/>
              </a:ext>
            </a:extLst>
          </p:cNvPr>
          <p:cNvPicPr>
            <a:picLocks noChangeAspect="1"/>
          </p:cNvPicPr>
          <p:nvPr/>
        </p:nvPicPr>
        <p:blipFill>
          <a:blip r:embed="rId2"/>
          <a:stretch>
            <a:fillRect/>
          </a:stretch>
        </p:blipFill>
        <p:spPr>
          <a:xfrm>
            <a:off x="6441684" y="795439"/>
            <a:ext cx="6572250" cy="811742"/>
          </a:xfrm>
          <a:prstGeom prst="rect">
            <a:avLst/>
          </a:prstGeom>
        </p:spPr>
      </p:pic>
      <p:sp>
        <p:nvSpPr>
          <p:cNvPr id="8" name="TextBox 7">
            <a:extLst>
              <a:ext uri="{FF2B5EF4-FFF2-40B4-BE49-F238E27FC236}">
                <a16:creationId xmlns:a16="http://schemas.microsoft.com/office/drawing/2014/main" id="{9E36BDC5-9D2F-AC71-0210-CCB3D5ED661E}"/>
              </a:ext>
            </a:extLst>
          </p:cNvPr>
          <p:cNvSpPr txBox="1"/>
          <p:nvPr/>
        </p:nvSpPr>
        <p:spPr>
          <a:xfrm>
            <a:off x="8789953" y="4816344"/>
            <a:ext cx="26958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rgbClr val="002060"/>
                </a:solidFill>
                <a:ea typeface="+mn-lt"/>
                <a:cs typeface="+mn-lt"/>
              </a:rPr>
              <a:t>fb.com/skp4czworka</a:t>
            </a:r>
            <a:endParaRPr lang="en-US" b="1">
              <a:solidFill>
                <a:srgbClr val="002060"/>
              </a:solidFill>
              <a:ea typeface="Calibri"/>
              <a:cs typeface="Calibri"/>
            </a:endParaRPr>
          </a:p>
        </p:txBody>
      </p:sp>
      <p:pic>
        <p:nvPicPr>
          <p:cNvPr id="7" name="Picture 6">
            <a:extLst>
              <a:ext uri="{FF2B5EF4-FFF2-40B4-BE49-F238E27FC236}">
                <a16:creationId xmlns:a16="http://schemas.microsoft.com/office/drawing/2014/main" id="{B44965A5-DC42-BB18-861C-7C06BBA36C20}"/>
              </a:ext>
            </a:extLst>
          </p:cNvPr>
          <p:cNvPicPr>
            <a:picLocks noChangeAspect="1"/>
          </p:cNvPicPr>
          <p:nvPr/>
        </p:nvPicPr>
        <p:blipFill>
          <a:blip r:embed="rId3"/>
          <a:stretch>
            <a:fillRect/>
          </a:stretch>
        </p:blipFill>
        <p:spPr>
          <a:xfrm>
            <a:off x="6140087" y="3445068"/>
            <a:ext cx="1283370" cy="1233239"/>
          </a:xfrm>
          <a:prstGeom prst="rect">
            <a:avLst/>
          </a:prstGeom>
        </p:spPr>
      </p:pic>
      <p:pic>
        <p:nvPicPr>
          <p:cNvPr id="6" name="Picture 5">
            <a:extLst>
              <a:ext uri="{FF2B5EF4-FFF2-40B4-BE49-F238E27FC236}">
                <a16:creationId xmlns:a16="http://schemas.microsoft.com/office/drawing/2014/main" id="{CDADDB3B-CDB1-1E56-7FD7-B1A470428A1F}"/>
              </a:ext>
            </a:extLst>
          </p:cNvPr>
          <p:cNvPicPr>
            <a:picLocks noChangeAspect="1"/>
          </p:cNvPicPr>
          <p:nvPr/>
        </p:nvPicPr>
        <p:blipFill>
          <a:blip r:embed="rId4"/>
          <a:stretch>
            <a:fillRect/>
          </a:stretch>
        </p:blipFill>
        <p:spPr>
          <a:xfrm>
            <a:off x="8194736" y="2909852"/>
            <a:ext cx="3321355" cy="1911264"/>
          </a:xfrm>
          <a:prstGeom prst="rect">
            <a:avLst/>
          </a:prstGeom>
        </p:spPr>
      </p:pic>
    </p:spTree>
    <p:extLst>
      <p:ext uri="{BB962C8B-B14F-4D97-AF65-F5344CB8AC3E}">
        <p14:creationId xmlns:p14="http://schemas.microsoft.com/office/powerpoint/2010/main" val="26305589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36B23-92FB-F068-25E0-BAB15666F2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8131C5-45D3-8530-9E0E-0BD87A92DCC3}"/>
              </a:ext>
            </a:extLst>
          </p:cNvPr>
          <p:cNvSpPr>
            <a:spLocks noGrp="1"/>
          </p:cNvSpPr>
          <p:nvPr>
            <p:ph type="title"/>
          </p:nvPr>
        </p:nvSpPr>
        <p:spPr/>
        <p:txBody>
          <a:bodyPr/>
          <a:lstStyle/>
          <a:p>
            <a:r>
              <a:rPr lang="en-US" dirty="0">
                <a:ea typeface="Calibri Light"/>
                <a:cs typeface="Calibri Light"/>
              </a:rPr>
              <a:t>                       </a:t>
            </a:r>
            <a:endParaRPr lang="en-US" dirty="0"/>
          </a:p>
        </p:txBody>
      </p:sp>
      <p:sp>
        <p:nvSpPr>
          <p:cNvPr id="3" name="Content Placeholder 2">
            <a:extLst>
              <a:ext uri="{FF2B5EF4-FFF2-40B4-BE49-F238E27FC236}">
                <a16:creationId xmlns:a16="http://schemas.microsoft.com/office/drawing/2014/main" id="{DB30E58A-0C97-ED85-705A-97A92D164A17}"/>
              </a:ext>
            </a:extLst>
          </p:cNvPr>
          <p:cNvSpPr>
            <a:spLocks noGrp="1"/>
          </p:cNvSpPr>
          <p:nvPr>
            <p:ph idx="1"/>
          </p:nvPr>
        </p:nvSpPr>
        <p:spPr/>
        <p:txBody>
          <a:bodyPr vert="horz" lIns="91440" tIns="45720" rIns="91440" bIns="45720" rtlCol="0" anchor="t">
            <a:normAutofit/>
          </a:bodyPr>
          <a:lstStyle/>
          <a:p>
            <a:pPr marL="0" indent="0" algn="ctr">
              <a:buNone/>
            </a:pPr>
            <a:r>
              <a:rPr lang="en-US" sz="4000" b="1" dirty="0">
                <a:latin typeface="SGGW Sans"/>
                <a:ea typeface="Calibri"/>
                <a:cs typeface="Calibri"/>
              </a:rPr>
              <a:t>ZASADY BEZPIECZEŃSTWA NA KAMPUSIE  (</a:t>
            </a:r>
            <a:r>
              <a:rPr lang="en-US" sz="4000" b="1" dirty="0" err="1">
                <a:latin typeface="SGGW Sans"/>
                <a:ea typeface="Calibri"/>
                <a:cs typeface="Calibri"/>
              </a:rPr>
              <a:t>Straż</a:t>
            </a:r>
            <a:r>
              <a:rPr lang="en-US" sz="4000" b="1" dirty="0">
                <a:latin typeface="SGGW Sans"/>
                <a:ea typeface="Calibri"/>
                <a:cs typeface="Calibri"/>
              </a:rPr>
              <a:t> </a:t>
            </a:r>
            <a:r>
              <a:rPr lang="en-US" sz="4000" b="1" dirty="0" err="1">
                <a:latin typeface="SGGW Sans"/>
                <a:ea typeface="Calibri"/>
                <a:cs typeface="Calibri"/>
              </a:rPr>
              <a:t>Akademicka</a:t>
            </a:r>
            <a:r>
              <a:rPr lang="en-US" sz="4000" b="1" dirty="0">
                <a:latin typeface="SGGW Sans"/>
                <a:ea typeface="Calibri"/>
                <a:cs typeface="Calibri"/>
              </a:rPr>
              <a:t>)</a:t>
            </a:r>
            <a:endParaRPr lang="en-US" b="1" dirty="0">
              <a:ea typeface="Calibri"/>
              <a:cs typeface="Calibri"/>
            </a:endParaRPr>
          </a:p>
        </p:txBody>
      </p:sp>
    </p:spTree>
    <p:extLst>
      <p:ext uri="{BB962C8B-B14F-4D97-AF65-F5344CB8AC3E}">
        <p14:creationId xmlns:p14="http://schemas.microsoft.com/office/powerpoint/2010/main" val="10534870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3BA31-A7C5-D557-D2C4-39AC3BCCF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BAB85E-1F66-5BE5-9789-09F6BD194227}"/>
              </a:ext>
            </a:extLst>
          </p:cNvPr>
          <p:cNvSpPr>
            <a:spLocks noGrp="1"/>
          </p:cNvSpPr>
          <p:nvPr>
            <p:ph type="title"/>
          </p:nvPr>
        </p:nvSpPr>
        <p:spPr>
          <a:xfrm>
            <a:off x="838200" y="-10508"/>
            <a:ext cx="10515600" cy="1711928"/>
          </a:xfrm>
        </p:spPr>
        <p:txBody>
          <a:bodyPr/>
          <a:lstStyle/>
          <a:p>
            <a:pPr algn="ctr"/>
            <a:r>
              <a:rPr lang="en-US" sz="4000" b="1" dirty="0">
                <a:latin typeface="SGGW Sans"/>
                <a:ea typeface="Calibri Light"/>
                <a:cs typeface="Calibri Light"/>
              </a:rPr>
              <a:t>STRAŻ</a:t>
            </a:r>
            <a:r>
              <a:rPr lang="en-US" sz="4000" dirty="0">
                <a:latin typeface="SGGW Sans"/>
                <a:ea typeface="Calibri Light"/>
                <a:cs typeface="Calibri Light"/>
              </a:rPr>
              <a:t> </a:t>
            </a:r>
            <a:r>
              <a:rPr lang="en-US" sz="4000" b="1" dirty="0">
                <a:latin typeface="SGGW Sans"/>
                <a:ea typeface="Calibri Light"/>
                <a:cs typeface="Calibri Light"/>
              </a:rPr>
              <a:t>AKADEMICKA</a:t>
            </a:r>
            <a:r>
              <a:rPr lang="en-US" sz="4000" dirty="0">
                <a:latin typeface="SGGW Sans"/>
                <a:ea typeface="Calibri Light"/>
                <a:cs typeface="Calibri Light"/>
              </a:rPr>
              <a:t> </a:t>
            </a:r>
          </a:p>
        </p:txBody>
      </p:sp>
      <p:pic>
        <p:nvPicPr>
          <p:cNvPr id="4" name="Content Placeholder 3">
            <a:extLst>
              <a:ext uri="{FF2B5EF4-FFF2-40B4-BE49-F238E27FC236}">
                <a16:creationId xmlns:a16="http://schemas.microsoft.com/office/drawing/2014/main" id="{1004D208-FD10-B6CE-9189-7049CE4DEE34}"/>
              </a:ext>
            </a:extLst>
          </p:cNvPr>
          <p:cNvPicPr>
            <a:picLocks noGrp="1" noChangeAspect="1"/>
          </p:cNvPicPr>
          <p:nvPr>
            <p:ph idx="1"/>
          </p:nvPr>
        </p:nvPicPr>
        <p:blipFill>
          <a:blip r:embed="rId2"/>
          <a:stretch>
            <a:fillRect/>
          </a:stretch>
        </p:blipFill>
        <p:spPr>
          <a:xfrm>
            <a:off x="1114056" y="1574743"/>
            <a:ext cx="4493944" cy="3056511"/>
          </a:xfrm>
          <a:prstGeom prst="rect">
            <a:avLst/>
          </a:prstGeom>
        </p:spPr>
      </p:pic>
      <p:pic>
        <p:nvPicPr>
          <p:cNvPr id="5" name="Picture 4">
            <a:extLst>
              <a:ext uri="{FF2B5EF4-FFF2-40B4-BE49-F238E27FC236}">
                <a16:creationId xmlns:a16="http://schemas.microsoft.com/office/drawing/2014/main" id="{A5DB750A-1251-D9C5-8269-6E79B966EC20}"/>
              </a:ext>
            </a:extLst>
          </p:cNvPr>
          <p:cNvPicPr>
            <a:picLocks noChangeAspect="1"/>
          </p:cNvPicPr>
          <p:nvPr/>
        </p:nvPicPr>
        <p:blipFill>
          <a:blip r:embed="rId3"/>
          <a:stretch>
            <a:fillRect/>
          </a:stretch>
        </p:blipFill>
        <p:spPr>
          <a:xfrm>
            <a:off x="6405857" y="1571295"/>
            <a:ext cx="4502914" cy="3060855"/>
          </a:xfrm>
          <a:prstGeom prst="rect">
            <a:avLst/>
          </a:prstGeom>
        </p:spPr>
      </p:pic>
    </p:spTree>
    <p:extLst>
      <p:ext uri="{BB962C8B-B14F-4D97-AF65-F5344CB8AC3E}">
        <p14:creationId xmlns:p14="http://schemas.microsoft.com/office/powerpoint/2010/main" val="609152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6220-2278-5E36-7698-1D90625D02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B70BB14-72FB-FD9D-6754-D6249306CC07}"/>
              </a:ext>
            </a:extLst>
          </p:cNvPr>
          <p:cNvPicPr>
            <a:picLocks noChangeAspect="1"/>
          </p:cNvPicPr>
          <p:nvPr/>
        </p:nvPicPr>
        <p:blipFill>
          <a:blip r:embed="rId2"/>
          <a:stretch>
            <a:fillRect/>
          </a:stretch>
        </p:blipFill>
        <p:spPr>
          <a:xfrm>
            <a:off x="838201" y="2008645"/>
            <a:ext cx="9692810" cy="3590771"/>
          </a:xfrm>
          <a:prstGeom prst="rect">
            <a:avLst/>
          </a:prstGeom>
        </p:spPr>
      </p:pic>
      <p:pic>
        <p:nvPicPr>
          <p:cNvPr id="9" name="Picture 8">
            <a:extLst>
              <a:ext uri="{FF2B5EF4-FFF2-40B4-BE49-F238E27FC236}">
                <a16:creationId xmlns:a16="http://schemas.microsoft.com/office/drawing/2014/main" id="{46475CA6-BD67-C1DE-7EDD-452ECE73DF97}"/>
              </a:ext>
            </a:extLst>
          </p:cNvPr>
          <p:cNvPicPr>
            <a:picLocks noChangeAspect="1"/>
          </p:cNvPicPr>
          <p:nvPr/>
        </p:nvPicPr>
        <p:blipFill>
          <a:blip r:embed="rId3"/>
          <a:srcRect l="24512" t="3279" r="3904" b="4645"/>
          <a:stretch>
            <a:fillRect/>
          </a:stretch>
        </p:blipFill>
        <p:spPr>
          <a:xfrm>
            <a:off x="6737213" y="1490525"/>
            <a:ext cx="3321982" cy="3360901"/>
          </a:xfrm>
          <a:prstGeom prst="rect">
            <a:avLst/>
          </a:prstGeom>
        </p:spPr>
      </p:pic>
      <p:sp>
        <p:nvSpPr>
          <p:cNvPr id="11" name="Title 1">
            <a:extLst>
              <a:ext uri="{FF2B5EF4-FFF2-40B4-BE49-F238E27FC236}">
                <a16:creationId xmlns:a16="http://schemas.microsoft.com/office/drawing/2014/main" id="{333D2D73-B4AB-D207-BCF6-597A8A683635}"/>
              </a:ext>
            </a:extLst>
          </p:cNvPr>
          <p:cNvSpPr>
            <a:spLocks noGrp="1"/>
          </p:cNvSpPr>
          <p:nvPr>
            <p:ph type="title"/>
          </p:nvPr>
        </p:nvSpPr>
        <p:spPr>
          <a:xfrm>
            <a:off x="838200" y="563406"/>
            <a:ext cx="10515600" cy="1389958"/>
          </a:xfrm>
        </p:spPr>
        <p:txBody>
          <a:bodyPr/>
          <a:lstStyle/>
          <a:p>
            <a:pPr algn="ctr"/>
            <a:r>
              <a:rPr lang="en-US" sz="3200" b="1" dirty="0" err="1">
                <a:latin typeface="SGGW Sans"/>
                <a:ea typeface="Calibri Light"/>
                <a:cs typeface="Calibri Light"/>
              </a:rPr>
              <a:t>Bezpieczeństwo</a:t>
            </a:r>
            <a:r>
              <a:rPr lang="en-US" sz="3200" b="1" dirty="0">
                <a:latin typeface="SGGW Sans"/>
                <a:ea typeface="+mj-lt"/>
                <a:cs typeface="+mj-lt"/>
              </a:rPr>
              <a:t> jest </a:t>
            </a:r>
            <a:r>
              <a:rPr lang="en-US" sz="3200" b="1" dirty="0" err="1">
                <a:latin typeface="SGGW Sans"/>
                <a:ea typeface="+mj-lt"/>
                <a:cs typeface="+mj-lt"/>
              </a:rPr>
              <a:t>naszą</a:t>
            </a:r>
            <a:r>
              <a:rPr lang="en-US" sz="3200" b="1" dirty="0">
                <a:latin typeface="SGGW Sans"/>
                <a:ea typeface="+mj-lt"/>
                <a:cs typeface="+mj-lt"/>
              </a:rPr>
              <a:t> </a:t>
            </a:r>
            <a:r>
              <a:rPr lang="en-US" sz="3200" b="1" dirty="0" err="1">
                <a:latin typeface="SGGW Sans"/>
                <a:ea typeface="+mj-lt"/>
                <a:cs typeface="+mj-lt"/>
              </a:rPr>
              <a:t>wspólną</a:t>
            </a:r>
            <a:r>
              <a:rPr lang="en-US" sz="3200" b="1" dirty="0">
                <a:latin typeface="SGGW Sans"/>
                <a:ea typeface="+mj-lt"/>
                <a:cs typeface="+mj-lt"/>
              </a:rPr>
              <a:t> </a:t>
            </a:r>
            <a:r>
              <a:rPr lang="en-US" sz="3200" b="1" dirty="0" err="1">
                <a:latin typeface="SGGW Sans"/>
                <a:ea typeface="+mj-lt"/>
                <a:cs typeface="+mj-lt"/>
              </a:rPr>
              <a:t>odpowiedzialnością</a:t>
            </a:r>
            <a:r>
              <a:rPr lang="en-US" sz="3200" b="1" dirty="0">
                <a:latin typeface="SGGW Sans"/>
                <a:ea typeface="+mj-lt"/>
                <a:cs typeface="+mj-lt"/>
              </a:rPr>
              <a:t> – </a:t>
            </a:r>
            <a:r>
              <a:rPr lang="en-US" sz="3200" b="1" dirty="0" err="1">
                <a:latin typeface="SGGW Sans"/>
                <a:ea typeface="+mj-lt"/>
                <a:cs typeface="+mj-lt"/>
              </a:rPr>
              <a:t>reaguj</a:t>
            </a:r>
            <a:r>
              <a:rPr lang="en-US" sz="3200" b="1" dirty="0">
                <a:latin typeface="SGGW Sans"/>
                <a:ea typeface="+mj-lt"/>
                <a:cs typeface="+mj-lt"/>
              </a:rPr>
              <a:t>, </a:t>
            </a:r>
            <a:r>
              <a:rPr lang="en-US" sz="3200" b="1" dirty="0" err="1">
                <a:latin typeface="SGGW Sans"/>
                <a:ea typeface="+mj-lt"/>
                <a:cs typeface="+mj-lt"/>
              </a:rPr>
              <a:t>nie</a:t>
            </a:r>
            <a:r>
              <a:rPr lang="en-US" sz="3200" b="1" dirty="0">
                <a:latin typeface="SGGW Sans"/>
                <a:ea typeface="+mj-lt"/>
                <a:cs typeface="+mj-lt"/>
              </a:rPr>
              <a:t> </a:t>
            </a:r>
            <a:r>
              <a:rPr lang="en-US" sz="3200" b="1" dirty="0" err="1">
                <a:latin typeface="SGGW Sans"/>
                <a:ea typeface="+mj-lt"/>
                <a:cs typeface="+mj-lt"/>
              </a:rPr>
              <a:t>ignoruj</a:t>
            </a:r>
            <a:r>
              <a:rPr lang="en-US" sz="3200" b="1" dirty="0">
                <a:latin typeface="SGGW Sans"/>
                <a:ea typeface="+mj-lt"/>
                <a:cs typeface="+mj-lt"/>
              </a:rPr>
              <a:t>.</a:t>
            </a:r>
            <a:endParaRPr lang="en-US" sz="3200" b="1" dirty="0">
              <a:latin typeface="SGGW Sans"/>
              <a:ea typeface="Calibri Light" panose="020F0302020204030204"/>
              <a:cs typeface="Calibri Light" panose="020F0302020204030204"/>
            </a:endParaRPr>
          </a:p>
          <a:p>
            <a:endParaRPr lang="en-US" sz="2400" dirty="0">
              <a:latin typeface="SGGW Sans"/>
              <a:ea typeface="Calibri Light"/>
              <a:cs typeface="Calibri Light"/>
            </a:endParaRPr>
          </a:p>
        </p:txBody>
      </p:sp>
    </p:spTree>
    <p:extLst>
      <p:ext uri="{BB962C8B-B14F-4D97-AF65-F5344CB8AC3E}">
        <p14:creationId xmlns:p14="http://schemas.microsoft.com/office/powerpoint/2010/main" val="1415418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98B8C-072B-5B47-5BD7-4D12205D4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89A7D-6107-B4D7-A2A6-3A844794E407}"/>
              </a:ext>
            </a:extLst>
          </p:cNvPr>
          <p:cNvSpPr>
            <a:spLocks noGrp="1"/>
          </p:cNvSpPr>
          <p:nvPr>
            <p:ph type="title"/>
          </p:nvPr>
        </p:nvSpPr>
        <p:spPr>
          <a:xfrm>
            <a:off x="838200" y="-10508"/>
            <a:ext cx="10515600" cy="1711928"/>
          </a:xfrm>
        </p:spPr>
        <p:txBody>
          <a:bodyPr/>
          <a:lstStyle/>
          <a:p>
            <a:pPr algn="ctr"/>
            <a:r>
              <a:rPr lang="en-US" sz="4000" b="1" dirty="0">
                <a:latin typeface="SGGW Sans"/>
                <a:ea typeface="Calibri Light"/>
                <a:cs typeface="Calibri Light"/>
              </a:rPr>
              <a:t>WAŻNE</a:t>
            </a:r>
            <a:r>
              <a:rPr lang="en-US" sz="4000" dirty="0">
                <a:latin typeface="SGGW Sans"/>
                <a:ea typeface="Calibri Light"/>
                <a:cs typeface="Calibri Light"/>
              </a:rPr>
              <a:t> </a:t>
            </a:r>
            <a:r>
              <a:rPr lang="en-US" sz="4000" b="1" dirty="0">
                <a:latin typeface="SGGW Sans"/>
                <a:ea typeface="Calibri Light"/>
                <a:cs typeface="Calibri Light"/>
              </a:rPr>
              <a:t>TELEFONY</a:t>
            </a:r>
          </a:p>
        </p:txBody>
      </p:sp>
      <p:sp>
        <p:nvSpPr>
          <p:cNvPr id="3" name="Content Placeholder 2">
            <a:extLst>
              <a:ext uri="{FF2B5EF4-FFF2-40B4-BE49-F238E27FC236}">
                <a16:creationId xmlns:a16="http://schemas.microsoft.com/office/drawing/2014/main" id="{ADFEF1D1-B2B1-AA71-0ED1-34F66ED33EA1}"/>
              </a:ext>
            </a:extLst>
          </p:cNvPr>
          <p:cNvSpPr>
            <a:spLocks noGrp="1"/>
          </p:cNvSpPr>
          <p:nvPr>
            <p:ph idx="1"/>
          </p:nvPr>
        </p:nvSpPr>
        <p:spPr>
          <a:xfrm>
            <a:off x="1676400" y="1781891"/>
            <a:ext cx="4508500" cy="2815935"/>
          </a:xfrm>
        </p:spPr>
        <p:txBody>
          <a:bodyPr vert="horz" lIns="91440" tIns="45720" rIns="91440" bIns="45720" rtlCol="0" anchor="t">
            <a:normAutofit/>
          </a:bodyPr>
          <a:lstStyle/>
          <a:p>
            <a:pPr>
              <a:buNone/>
            </a:pPr>
            <a:r>
              <a:rPr lang="en-US" sz="2100" b="1" dirty="0">
                <a:latin typeface="SGGW Sans"/>
                <a:ea typeface="Calibri" panose="020F0502020204030204"/>
                <a:cs typeface="Calibri" panose="020F0502020204030204"/>
              </a:rPr>
              <a:t>Patrol </a:t>
            </a:r>
            <a:r>
              <a:rPr lang="en-US" sz="2100" b="1" dirty="0" err="1">
                <a:latin typeface="SGGW Sans"/>
                <a:ea typeface="Calibri" panose="020F0502020204030204"/>
                <a:cs typeface="Calibri" panose="020F0502020204030204"/>
              </a:rPr>
              <a:t>Straży</a:t>
            </a:r>
            <a:r>
              <a:rPr lang="en-US" sz="2100" b="1" dirty="0">
                <a:latin typeface="SGGW Sans"/>
                <a:ea typeface="Calibri" panose="020F0502020204030204"/>
                <a:cs typeface="Calibri" panose="020F0502020204030204"/>
              </a:rPr>
              <a:t> </a:t>
            </a:r>
            <a:r>
              <a:rPr lang="en-US" sz="2100" b="1" dirty="0" err="1">
                <a:latin typeface="SGGW Sans"/>
                <a:ea typeface="Calibri" panose="020F0502020204030204"/>
                <a:cs typeface="Calibri" panose="020F0502020204030204"/>
              </a:rPr>
              <a:t>Akademickiej</a:t>
            </a:r>
            <a:endParaRPr lang="en-US" sz="2100" b="1" dirty="0">
              <a:latin typeface="SGGW Sans"/>
              <a:ea typeface="Calibri" panose="020F0502020204030204"/>
              <a:cs typeface="Calibri" panose="020F0502020204030204"/>
            </a:endParaRPr>
          </a:p>
          <a:p>
            <a:pPr>
              <a:buNone/>
            </a:pPr>
            <a:r>
              <a:rPr lang="en-US" sz="2100" b="1" dirty="0" err="1">
                <a:latin typeface="SGGW Sans"/>
                <a:ea typeface="Calibri" panose="020F0502020204030204"/>
                <a:cs typeface="Calibri" panose="020F0502020204030204"/>
              </a:rPr>
              <a:t>Kierownik</a:t>
            </a:r>
            <a:r>
              <a:rPr lang="en-US" sz="2100" b="1" dirty="0">
                <a:latin typeface="SGGW Sans"/>
                <a:ea typeface="Calibri" panose="020F0502020204030204"/>
                <a:cs typeface="Calibri" panose="020F0502020204030204"/>
              </a:rPr>
              <a:t> </a:t>
            </a:r>
            <a:r>
              <a:rPr lang="en-US" sz="2100" b="1" dirty="0" err="1">
                <a:latin typeface="SGGW Sans"/>
                <a:ea typeface="Calibri" panose="020F0502020204030204"/>
                <a:cs typeface="Calibri" panose="020F0502020204030204"/>
              </a:rPr>
              <a:t>Straży</a:t>
            </a:r>
            <a:r>
              <a:rPr lang="en-US" sz="2100" b="1" dirty="0">
                <a:latin typeface="SGGW Sans"/>
                <a:ea typeface="Calibri" panose="020F0502020204030204"/>
                <a:cs typeface="Calibri" panose="020F0502020204030204"/>
              </a:rPr>
              <a:t> </a:t>
            </a:r>
            <a:r>
              <a:rPr lang="en-US" sz="2100" b="1" dirty="0" err="1">
                <a:latin typeface="SGGW Sans"/>
                <a:ea typeface="Calibri" panose="020F0502020204030204"/>
                <a:cs typeface="Calibri" panose="020F0502020204030204"/>
              </a:rPr>
              <a:t>Akademickiej</a:t>
            </a:r>
            <a:endParaRPr lang="en-US" sz="2100" b="1" dirty="0">
              <a:latin typeface="SGGW Sans"/>
              <a:ea typeface="Calibri" panose="020F0502020204030204"/>
              <a:cs typeface="Calibri" panose="020F0502020204030204"/>
            </a:endParaRPr>
          </a:p>
          <a:p>
            <a:pPr>
              <a:buNone/>
            </a:pPr>
            <a:r>
              <a:rPr lang="en-US" sz="2100" b="1" dirty="0">
                <a:latin typeface="SGGW Sans"/>
                <a:ea typeface="Calibri" panose="020F0502020204030204"/>
                <a:cs typeface="Calibri" panose="020F0502020204030204"/>
              </a:rPr>
              <a:t>Centrum ZB SGGW </a:t>
            </a:r>
          </a:p>
          <a:p>
            <a:pPr>
              <a:buNone/>
            </a:pPr>
            <a:r>
              <a:rPr lang="en-US" sz="2100" b="1" dirty="0" err="1">
                <a:latin typeface="SGGW Sans"/>
                <a:ea typeface="Calibri" panose="020F0502020204030204"/>
                <a:cs typeface="Calibri" panose="020F0502020204030204"/>
              </a:rPr>
              <a:t>Policja</a:t>
            </a:r>
            <a:r>
              <a:rPr lang="en-US" sz="2100" b="1" dirty="0">
                <a:latin typeface="SGGW Sans"/>
                <a:ea typeface="Calibri" panose="020F0502020204030204"/>
                <a:cs typeface="Calibri" panose="020F0502020204030204"/>
              </a:rPr>
              <a:t> </a:t>
            </a:r>
            <a:endParaRPr lang="en-US" b="1" dirty="0">
              <a:latin typeface="Calibri" panose="020F0502020204030204"/>
              <a:ea typeface="Calibri" panose="020F0502020204030204"/>
              <a:cs typeface="Calibri" panose="020F0502020204030204"/>
            </a:endParaRPr>
          </a:p>
          <a:p>
            <a:pPr>
              <a:buNone/>
            </a:pPr>
            <a:r>
              <a:rPr lang="en-US" sz="2100" b="1" dirty="0" err="1">
                <a:latin typeface="SGGW Sans"/>
                <a:ea typeface="Calibri" panose="020F0502020204030204"/>
                <a:cs typeface="Calibri" panose="020F0502020204030204"/>
              </a:rPr>
              <a:t>Pogotowie</a:t>
            </a:r>
            <a:r>
              <a:rPr lang="en-US" sz="2100" b="1" dirty="0">
                <a:latin typeface="SGGW Sans"/>
                <a:ea typeface="Calibri" panose="020F0502020204030204"/>
                <a:cs typeface="Calibri" panose="020F0502020204030204"/>
              </a:rPr>
              <a:t> </a:t>
            </a:r>
            <a:r>
              <a:rPr lang="en-US" sz="2100" b="1" dirty="0" err="1">
                <a:latin typeface="SGGW Sans"/>
                <a:ea typeface="Calibri" panose="020F0502020204030204"/>
                <a:cs typeface="Calibri" panose="020F0502020204030204"/>
              </a:rPr>
              <a:t>Ratunkowe</a:t>
            </a:r>
            <a:endParaRPr lang="en-US" sz="2100" b="1" dirty="0">
              <a:latin typeface="SGGW Sans"/>
              <a:ea typeface="Calibri" panose="020F0502020204030204"/>
              <a:cs typeface="Calibri" panose="020F0502020204030204"/>
            </a:endParaRPr>
          </a:p>
          <a:p>
            <a:pPr>
              <a:buNone/>
            </a:pPr>
            <a:r>
              <a:rPr lang="en-US" sz="2100" b="1" dirty="0" err="1">
                <a:latin typeface="SGGW Sans"/>
                <a:ea typeface="Calibri" panose="020F0502020204030204"/>
                <a:cs typeface="Calibri" panose="020F0502020204030204"/>
              </a:rPr>
              <a:t>Straż</a:t>
            </a:r>
            <a:r>
              <a:rPr lang="en-US" sz="2100" b="1" dirty="0">
                <a:latin typeface="SGGW Sans"/>
                <a:ea typeface="Calibri" panose="020F0502020204030204"/>
                <a:cs typeface="Calibri" panose="020F0502020204030204"/>
              </a:rPr>
              <a:t> </a:t>
            </a:r>
            <a:r>
              <a:rPr lang="en-US" sz="2100" b="1" dirty="0" err="1">
                <a:latin typeface="SGGW Sans"/>
                <a:ea typeface="Calibri" panose="020F0502020204030204"/>
                <a:cs typeface="Calibri" panose="020F0502020204030204"/>
              </a:rPr>
              <a:t>Pożarna</a:t>
            </a:r>
            <a:endParaRPr lang="en-US" sz="2100" b="1" dirty="0">
              <a:latin typeface="SGGW Sans"/>
              <a:ea typeface="Calibri" panose="020F0502020204030204"/>
              <a:cs typeface="Calibri" panose="020F0502020204030204"/>
            </a:endParaRPr>
          </a:p>
        </p:txBody>
      </p:sp>
      <p:sp>
        <p:nvSpPr>
          <p:cNvPr id="7" name="Content Placeholder 2">
            <a:extLst>
              <a:ext uri="{FF2B5EF4-FFF2-40B4-BE49-F238E27FC236}">
                <a16:creationId xmlns:a16="http://schemas.microsoft.com/office/drawing/2014/main" id="{1159FF72-D2F4-0E3E-B87A-F2E6BB3840C6}"/>
              </a:ext>
            </a:extLst>
          </p:cNvPr>
          <p:cNvSpPr txBox="1">
            <a:spLocks/>
          </p:cNvSpPr>
          <p:nvPr/>
        </p:nvSpPr>
        <p:spPr>
          <a:xfrm>
            <a:off x="6096000" y="1781891"/>
            <a:ext cx="3952875" cy="2815935"/>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 typeface="Arial" panose="020B0604020202020204" pitchFamily="34" charset="0"/>
              <a:buNone/>
            </a:pPr>
            <a:r>
              <a:rPr lang="en-US" sz="2100" dirty="0">
                <a:solidFill>
                  <a:srgbClr val="C00000"/>
                </a:solidFill>
                <a:latin typeface="SGGW Sans"/>
                <a:ea typeface="Calibri" panose="020F0502020204030204"/>
                <a:cs typeface="Calibri" panose="020F0502020204030204"/>
              </a:rPr>
              <a:t>604 605 319</a:t>
            </a:r>
            <a:endParaRPr lang="en-US" dirty="0">
              <a:solidFill>
                <a:srgbClr val="C00000"/>
              </a:solidFill>
              <a:ea typeface="Calibri"/>
              <a:cs typeface="Calibri"/>
            </a:endParaRPr>
          </a:p>
          <a:p>
            <a:pPr algn="ctr">
              <a:buNone/>
            </a:pPr>
            <a:r>
              <a:rPr lang="en-US" sz="2100" dirty="0">
                <a:latin typeface="SGGW Sans"/>
                <a:ea typeface="Calibri" panose="020F0502020204030204"/>
                <a:cs typeface="Calibri" panose="020F0502020204030204"/>
              </a:rPr>
              <a:t>604 605 907</a:t>
            </a:r>
          </a:p>
          <a:p>
            <a:pPr algn="ctr">
              <a:buNone/>
            </a:pPr>
            <a:r>
              <a:rPr lang="en-US" sz="2100" dirty="0">
                <a:latin typeface="SGGW Sans"/>
                <a:ea typeface="Calibri" panose="020F0502020204030204"/>
                <a:cs typeface="Calibri" panose="020F0502020204030204"/>
              </a:rPr>
              <a:t>22 593 19 00</a:t>
            </a:r>
          </a:p>
          <a:p>
            <a:pPr algn="ctr">
              <a:buNone/>
            </a:pPr>
            <a:r>
              <a:rPr lang="en-US" sz="2100" dirty="0">
                <a:latin typeface="SGGW Sans"/>
                <a:ea typeface="Calibri" panose="020F0502020204030204"/>
                <a:cs typeface="Calibri" panose="020F0502020204030204"/>
              </a:rPr>
              <a:t>997</a:t>
            </a:r>
            <a:endParaRPr lang="en-US" dirty="0"/>
          </a:p>
          <a:p>
            <a:pPr algn="ctr">
              <a:buNone/>
            </a:pPr>
            <a:r>
              <a:rPr lang="en-US" sz="2100" dirty="0">
                <a:latin typeface="SGGW Sans"/>
                <a:ea typeface="Calibri" panose="020F0502020204030204"/>
                <a:cs typeface="Calibri" panose="020F0502020204030204"/>
              </a:rPr>
              <a:t>999</a:t>
            </a:r>
          </a:p>
          <a:p>
            <a:pPr algn="ctr">
              <a:buNone/>
            </a:pPr>
            <a:r>
              <a:rPr lang="en-US" sz="2100" dirty="0">
                <a:latin typeface="SGGW Sans"/>
                <a:ea typeface="Calibri" panose="020F0502020204030204"/>
                <a:cs typeface="Calibri" panose="020F0502020204030204"/>
              </a:rPr>
              <a:t>998</a:t>
            </a:r>
          </a:p>
          <a:p>
            <a:pPr algn="ctr">
              <a:buFont typeface="Arial" panose="020B0604020202020204" pitchFamily="34" charset="0"/>
              <a:buNone/>
            </a:pPr>
            <a:r>
              <a:rPr lang="en-US" sz="2100" dirty="0">
                <a:latin typeface="SGGW Sans"/>
                <a:ea typeface="Calibri" panose="020F0502020204030204"/>
                <a:cs typeface="Calibri" panose="020F0502020204030204"/>
              </a:rPr>
              <a:t>   </a:t>
            </a:r>
            <a:endParaRPr lang="en-US" dirty="0"/>
          </a:p>
        </p:txBody>
      </p:sp>
      <p:sp>
        <p:nvSpPr>
          <p:cNvPr id="6" name="TextBox 5">
            <a:extLst>
              <a:ext uri="{FF2B5EF4-FFF2-40B4-BE49-F238E27FC236}">
                <a16:creationId xmlns:a16="http://schemas.microsoft.com/office/drawing/2014/main" id="{52765688-CC8F-56CC-5EA5-CC1F48D85542}"/>
              </a:ext>
            </a:extLst>
          </p:cNvPr>
          <p:cNvSpPr txBox="1"/>
          <p:nvPr/>
        </p:nvSpPr>
        <p:spPr>
          <a:xfrm>
            <a:off x="1752600" y="4600575"/>
            <a:ext cx="79533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2"/>
              </a:rPr>
              <a:t>Wewnetrzny-regulamin-porzadkowy-SGGW_pismo-okolne-1-2021_16-06-2021.pdf</a:t>
            </a:r>
            <a:endParaRPr lang="en-US"/>
          </a:p>
        </p:txBody>
      </p:sp>
    </p:spTree>
    <p:extLst>
      <p:ext uri="{BB962C8B-B14F-4D97-AF65-F5344CB8AC3E}">
        <p14:creationId xmlns:p14="http://schemas.microsoft.com/office/powerpoint/2010/main" val="32248824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930CD-5FE6-A01D-C1BB-305BC16DDC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72576E-4491-CCAD-E46A-A41ABEB59572}"/>
              </a:ext>
            </a:extLst>
          </p:cNvPr>
          <p:cNvSpPr>
            <a:spLocks noGrp="1"/>
          </p:cNvSpPr>
          <p:nvPr>
            <p:ph type="title"/>
          </p:nvPr>
        </p:nvSpPr>
        <p:spPr>
          <a:xfrm>
            <a:off x="838200" y="10956"/>
            <a:ext cx="10515600" cy="1389958"/>
          </a:xfrm>
        </p:spPr>
        <p:txBody>
          <a:bodyPr/>
          <a:lstStyle/>
          <a:p>
            <a:pPr algn="ctr"/>
            <a:r>
              <a:rPr lang="en-US" sz="4000" b="1" dirty="0">
                <a:latin typeface="SGGW Sans"/>
              </a:rPr>
              <a:t>REAGOWANIE NA SYTUACJE ZAGROŻENIA</a:t>
            </a:r>
            <a:endParaRPr lang="en-US" sz="4000" b="1" dirty="0">
              <a:ea typeface="Calibri Light" panose="020F0302020204030204"/>
              <a:cs typeface="Calibri Light" panose="020F0302020204030204"/>
            </a:endParaRPr>
          </a:p>
          <a:p>
            <a:endParaRPr lang="en-US" sz="2400" dirty="0">
              <a:latin typeface="SGGW Sans"/>
              <a:ea typeface="Calibri Light"/>
              <a:cs typeface="Calibri Light"/>
            </a:endParaRPr>
          </a:p>
        </p:txBody>
      </p:sp>
      <p:sp>
        <p:nvSpPr>
          <p:cNvPr id="3" name="Content Placeholder 2">
            <a:extLst>
              <a:ext uri="{FF2B5EF4-FFF2-40B4-BE49-F238E27FC236}">
                <a16:creationId xmlns:a16="http://schemas.microsoft.com/office/drawing/2014/main" id="{8D8A11F9-C4FF-9533-B764-F5190006B181}"/>
              </a:ext>
            </a:extLst>
          </p:cNvPr>
          <p:cNvSpPr>
            <a:spLocks noGrp="1"/>
          </p:cNvSpPr>
          <p:nvPr>
            <p:ph idx="1"/>
          </p:nvPr>
        </p:nvSpPr>
        <p:spPr>
          <a:xfrm>
            <a:off x="600075" y="1397001"/>
            <a:ext cx="10515600" cy="3236376"/>
          </a:xfrm>
        </p:spPr>
        <p:txBody>
          <a:bodyPr vert="horz" lIns="91440" tIns="45720" rIns="91440" bIns="45720" rtlCol="0" anchor="t">
            <a:normAutofit/>
          </a:bodyPr>
          <a:lstStyle/>
          <a:p>
            <a:pPr marL="0" indent="0">
              <a:buNone/>
            </a:pPr>
            <a:r>
              <a:rPr lang="en-US" sz="2000" b="1">
                <a:latin typeface="SGGW Sans"/>
                <a:ea typeface="Calibri" panose="020F0502020204030204"/>
                <a:cs typeface="Calibri" panose="020F0502020204030204"/>
              </a:rPr>
              <a:t>ZGŁASZANIE ZAGROŻEŃ</a:t>
            </a:r>
            <a:endParaRPr lang="en-US" sz="2000" b="1"/>
          </a:p>
          <a:p>
            <a:pPr marL="0" indent="0">
              <a:buNone/>
            </a:pPr>
            <a:endParaRPr lang="en-US" sz="1800" b="1">
              <a:latin typeface="SGGW Sans"/>
              <a:ea typeface="Calibri" panose="020F0502020204030204"/>
              <a:cs typeface="Calibri" panose="020F0502020204030204"/>
            </a:endParaRPr>
          </a:p>
          <a:p>
            <a:pPr marL="0" indent="0">
              <a:buNone/>
            </a:pPr>
            <a:r>
              <a:rPr lang="en-US" sz="2400" b="1" err="1">
                <a:solidFill>
                  <a:srgbClr val="FF0000"/>
                </a:solidFill>
                <a:latin typeface="SGGW Sans"/>
                <a:ea typeface="Calibri" panose="020F0502020204030204"/>
                <a:cs typeface="Calibri" panose="020F0502020204030204"/>
              </a:rPr>
              <a:t>Widzisz</a:t>
            </a:r>
            <a:r>
              <a:rPr lang="en-US" sz="2400" b="1">
                <a:solidFill>
                  <a:srgbClr val="FF0000"/>
                </a:solidFill>
                <a:latin typeface="SGGW Sans"/>
                <a:ea typeface="Calibri" panose="020F0502020204030204"/>
                <a:cs typeface="Calibri" panose="020F0502020204030204"/>
              </a:rPr>
              <a:t> </a:t>
            </a:r>
            <a:r>
              <a:rPr lang="en-US" sz="2400" b="1" err="1">
                <a:solidFill>
                  <a:srgbClr val="FF0000"/>
                </a:solidFill>
                <a:latin typeface="SGGW Sans"/>
                <a:ea typeface="Calibri" panose="020F0502020204030204"/>
                <a:cs typeface="Calibri" panose="020F0502020204030204"/>
              </a:rPr>
              <a:t>zagrożenie</a:t>
            </a:r>
            <a:r>
              <a:rPr lang="en-US" sz="2400" b="1">
                <a:solidFill>
                  <a:srgbClr val="FF0000"/>
                </a:solidFill>
                <a:latin typeface="SGGW Sans"/>
                <a:ea typeface="Calibri" panose="020F0502020204030204"/>
                <a:cs typeface="Calibri" panose="020F0502020204030204"/>
              </a:rPr>
              <a:t>? </a:t>
            </a:r>
            <a:r>
              <a:rPr lang="en-US" sz="2400" b="1" err="1">
                <a:solidFill>
                  <a:srgbClr val="FF0000"/>
                </a:solidFill>
                <a:latin typeface="SGGW Sans"/>
                <a:ea typeface="Calibri" panose="020F0502020204030204"/>
                <a:cs typeface="Calibri" panose="020F0502020204030204"/>
              </a:rPr>
              <a:t>Zgłoś</a:t>
            </a:r>
            <a:r>
              <a:rPr lang="en-US" sz="2400" b="1">
                <a:solidFill>
                  <a:srgbClr val="FF0000"/>
                </a:solidFill>
                <a:latin typeface="SGGW Sans"/>
                <a:ea typeface="Calibri" panose="020F0502020204030204"/>
                <a:cs typeface="Calibri" panose="020F0502020204030204"/>
              </a:rPr>
              <a:t> </a:t>
            </a:r>
            <a:r>
              <a:rPr lang="en-US" sz="2400" b="1" err="1">
                <a:solidFill>
                  <a:srgbClr val="FF0000"/>
                </a:solidFill>
                <a:latin typeface="SGGW Sans"/>
                <a:ea typeface="Calibri" panose="020F0502020204030204"/>
                <a:cs typeface="Calibri" panose="020F0502020204030204"/>
              </a:rPr>
              <a:t>natychmiast</a:t>
            </a:r>
            <a:r>
              <a:rPr lang="en-US" sz="2400" b="1">
                <a:solidFill>
                  <a:srgbClr val="FF0000"/>
                </a:solidFill>
                <a:latin typeface="SGGW Sans"/>
                <a:ea typeface="Calibri" panose="020F0502020204030204"/>
                <a:cs typeface="Calibri" panose="020F0502020204030204"/>
              </a:rPr>
              <a:t>!</a:t>
            </a:r>
            <a:endParaRPr lang="en-US" sz="2400" b="1">
              <a:solidFill>
                <a:srgbClr val="FF0000"/>
              </a:solidFill>
              <a:latin typeface="Calibri" panose="020F0502020204030204"/>
              <a:ea typeface="Calibri" panose="020F0502020204030204"/>
              <a:cs typeface="Calibri" panose="020F0502020204030204"/>
            </a:endParaRPr>
          </a:p>
          <a:p>
            <a:pPr marL="0" indent="0">
              <a:buNone/>
            </a:pPr>
            <a:endParaRPr lang="en-US" sz="1800" b="1">
              <a:solidFill>
                <a:srgbClr val="FF0000"/>
              </a:solidFill>
              <a:latin typeface="SGGW Sans"/>
              <a:ea typeface="Calibri" panose="020F0502020204030204"/>
              <a:cs typeface="Calibri" panose="020F0502020204030204"/>
            </a:endParaRPr>
          </a:p>
          <a:p>
            <a:pPr marL="0" indent="0">
              <a:buNone/>
            </a:pPr>
            <a:r>
              <a:rPr lang="en-US" sz="1800" b="1">
                <a:latin typeface="SGGW Sans"/>
                <a:ea typeface="Calibri" panose="020F0502020204030204"/>
                <a:cs typeface="Calibri" panose="020F0502020204030204"/>
              </a:rPr>
              <a:t>W </a:t>
            </a:r>
            <a:r>
              <a:rPr lang="en-US" sz="1800" b="1" err="1">
                <a:latin typeface="SGGW Sans"/>
                <a:ea typeface="Calibri" panose="020F0502020204030204"/>
                <a:cs typeface="Calibri" panose="020F0502020204030204"/>
              </a:rPr>
              <a:t>przypadku</a:t>
            </a:r>
            <a:r>
              <a:rPr lang="en-US" sz="1800" b="1">
                <a:latin typeface="SGGW Sans"/>
                <a:ea typeface="Calibri" panose="020F0502020204030204"/>
                <a:cs typeface="Calibri" panose="020F0502020204030204"/>
              </a:rPr>
              <a:t>:</a:t>
            </a:r>
            <a:endParaRPr lang="en-US" b="1">
              <a:ea typeface="Calibri" panose="020F0502020204030204"/>
              <a:cs typeface="Calibri" panose="020F0502020204030204"/>
            </a:endParaRPr>
          </a:p>
          <a:p>
            <a:pPr marL="285750" indent="-285750"/>
            <a:r>
              <a:rPr lang="en-US" sz="1800" b="1" err="1">
                <a:latin typeface="SGGW Sans"/>
                <a:ea typeface="Calibri" panose="020F0502020204030204"/>
                <a:cs typeface="Calibri" panose="020F0502020204030204"/>
              </a:rPr>
              <a:t>Wtargnięcia</a:t>
            </a:r>
            <a:endParaRPr lang="en-US" b="1" err="1">
              <a:ea typeface="Calibri" panose="020F0502020204030204"/>
              <a:cs typeface="Calibri" panose="020F0502020204030204"/>
            </a:endParaRPr>
          </a:p>
          <a:p>
            <a:pPr marL="285750" indent="-285750"/>
            <a:r>
              <a:rPr lang="en-US" sz="1800" b="1">
                <a:latin typeface="SGGW Sans"/>
                <a:ea typeface="Calibri" panose="020F0502020204030204"/>
                <a:cs typeface="Calibri" panose="020F0502020204030204"/>
              </a:rPr>
              <a:t>Zagrożenia </a:t>
            </a:r>
            <a:r>
              <a:rPr lang="en-US" sz="1800" b="1" err="1">
                <a:latin typeface="SGGW Sans"/>
                <a:ea typeface="Calibri" panose="020F0502020204030204"/>
                <a:cs typeface="Calibri" panose="020F0502020204030204"/>
              </a:rPr>
              <a:t>bezpieczeństwa</a:t>
            </a:r>
            <a:endParaRPr lang="en-US" b="1" err="1">
              <a:ea typeface="Calibri" panose="020F0502020204030204"/>
              <a:cs typeface="Calibri" panose="020F0502020204030204"/>
            </a:endParaRPr>
          </a:p>
          <a:p>
            <a:pPr marL="285750" indent="-285750"/>
            <a:r>
              <a:rPr lang="en-US" sz="1800" b="1" err="1">
                <a:latin typeface="SGGW Sans"/>
                <a:ea typeface="Calibri" panose="020F0502020204030204"/>
                <a:cs typeface="Calibri" panose="020F0502020204030204"/>
              </a:rPr>
              <a:t>Zdarzeń</a:t>
            </a:r>
            <a:r>
              <a:rPr lang="en-US" sz="1800" b="1">
                <a:latin typeface="SGGW Sans"/>
                <a:ea typeface="Calibri" panose="020F0502020204030204"/>
                <a:cs typeface="Calibri" panose="020F0502020204030204"/>
              </a:rPr>
              <a:t> </a:t>
            </a:r>
            <a:r>
              <a:rPr lang="en-US" sz="1800" b="1" err="1">
                <a:latin typeface="SGGW Sans"/>
                <a:ea typeface="Calibri" panose="020F0502020204030204"/>
                <a:cs typeface="Calibri" panose="020F0502020204030204"/>
              </a:rPr>
              <a:t>medycznych</a:t>
            </a:r>
            <a:r>
              <a:rPr lang="en-US" sz="1800" b="1">
                <a:latin typeface="SGGW Sans"/>
                <a:ea typeface="Calibri" panose="020F0502020204030204"/>
                <a:cs typeface="Calibri" panose="020F0502020204030204"/>
              </a:rPr>
              <a:t> </a:t>
            </a:r>
            <a:r>
              <a:rPr lang="en-US" sz="1800" b="1" err="1">
                <a:latin typeface="SGGW Sans"/>
                <a:ea typeface="Calibri" panose="020F0502020204030204"/>
                <a:cs typeface="Calibri" panose="020F0502020204030204"/>
              </a:rPr>
              <a:t>zagrażających</a:t>
            </a:r>
            <a:r>
              <a:rPr lang="en-US" sz="1800" b="1">
                <a:latin typeface="SGGW Sans"/>
                <a:ea typeface="Calibri" panose="020F0502020204030204"/>
                <a:cs typeface="Calibri" panose="020F0502020204030204"/>
              </a:rPr>
              <a:t> </a:t>
            </a:r>
            <a:r>
              <a:rPr lang="en-US" sz="1800" b="1" err="1">
                <a:latin typeface="SGGW Sans"/>
                <a:ea typeface="Calibri" panose="020F0502020204030204"/>
                <a:cs typeface="Calibri" panose="020F0502020204030204"/>
              </a:rPr>
              <a:t>życiu</a:t>
            </a:r>
            <a:r>
              <a:rPr lang="en-US" sz="1800" b="1">
                <a:latin typeface="SGGW Sans"/>
                <a:ea typeface="Calibri" panose="020F0502020204030204"/>
                <a:cs typeface="Calibri" panose="020F0502020204030204"/>
              </a:rPr>
              <a:t> </a:t>
            </a:r>
            <a:r>
              <a:rPr lang="en-US" sz="1800" b="1" err="1">
                <a:latin typeface="SGGW Sans"/>
                <a:ea typeface="Calibri" panose="020F0502020204030204"/>
                <a:cs typeface="Calibri" panose="020F0502020204030204"/>
              </a:rPr>
              <a:t>lub</a:t>
            </a:r>
            <a:r>
              <a:rPr lang="en-US" sz="1800" b="1">
                <a:latin typeface="SGGW Sans"/>
                <a:ea typeface="Calibri" panose="020F0502020204030204"/>
                <a:cs typeface="Calibri" panose="020F0502020204030204"/>
              </a:rPr>
              <a:t> </a:t>
            </a:r>
            <a:r>
              <a:rPr lang="en-US" sz="1800" b="1" err="1">
                <a:latin typeface="SGGW Sans"/>
                <a:ea typeface="Calibri" panose="020F0502020204030204"/>
                <a:cs typeface="Calibri" panose="020F0502020204030204"/>
              </a:rPr>
              <a:t>zdrowiu</a:t>
            </a:r>
            <a:endParaRPr lang="en-US" b="1" err="1">
              <a:ea typeface="Calibri" panose="020F0502020204030204"/>
              <a:cs typeface="Calibri" panose="020F0502020204030204"/>
            </a:endParaRPr>
          </a:p>
        </p:txBody>
      </p:sp>
      <p:pic>
        <p:nvPicPr>
          <p:cNvPr id="5" name="Picture 4">
            <a:extLst>
              <a:ext uri="{FF2B5EF4-FFF2-40B4-BE49-F238E27FC236}">
                <a16:creationId xmlns:a16="http://schemas.microsoft.com/office/drawing/2014/main" id="{56C4E5DD-456F-2655-AAFE-F8B9BB639BD3}"/>
              </a:ext>
            </a:extLst>
          </p:cNvPr>
          <p:cNvPicPr>
            <a:picLocks noChangeAspect="1"/>
          </p:cNvPicPr>
          <p:nvPr/>
        </p:nvPicPr>
        <p:blipFill>
          <a:blip r:embed="rId2"/>
          <a:stretch>
            <a:fillRect/>
          </a:stretch>
        </p:blipFill>
        <p:spPr>
          <a:xfrm>
            <a:off x="7996238" y="1895475"/>
            <a:ext cx="3114675" cy="2228850"/>
          </a:xfrm>
          <a:prstGeom prst="rect">
            <a:avLst/>
          </a:prstGeom>
        </p:spPr>
      </p:pic>
      <p:sp>
        <p:nvSpPr>
          <p:cNvPr id="4" name="TextBox 3">
            <a:extLst>
              <a:ext uri="{FF2B5EF4-FFF2-40B4-BE49-F238E27FC236}">
                <a16:creationId xmlns:a16="http://schemas.microsoft.com/office/drawing/2014/main" id="{71CA9653-1C01-A685-ED7C-F9AF9EF63386}"/>
              </a:ext>
            </a:extLst>
          </p:cNvPr>
          <p:cNvSpPr txBox="1"/>
          <p:nvPr/>
        </p:nvSpPr>
        <p:spPr>
          <a:xfrm>
            <a:off x="2120697" y="4822036"/>
            <a:ext cx="781243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SGGW Light"/>
                <a:ea typeface="Calibri"/>
                <a:cs typeface="Calibri"/>
              </a:rPr>
              <a:t>Centrum </a:t>
            </a:r>
            <a:r>
              <a:rPr lang="en-US" sz="2000" b="1" err="1">
                <a:latin typeface="SGGW Light"/>
                <a:ea typeface="Calibri"/>
                <a:cs typeface="Calibri"/>
              </a:rPr>
              <a:t>Zarządzania</a:t>
            </a:r>
            <a:r>
              <a:rPr lang="en-US" sz="2000" b="1" dirty="0">
                <a:latin typeface="SGGW Light"/>
                <a:ea typeface="Calibri"/>
                <a:cs typeface="Calibri"/>
              </a:rPr>
              <a:t> </a:t>
            </a:r>
            <a:r>
              <a:rPr lang="en-US" sz="2000" b="1" err="1">
                <a:latin typeface="SGGW Light"/>
                <a:ea typeface="Calibri"/>
                <a:cs typeface="Calibri"/>
              </a:rPr>
              <a:t>Bezpieczeństwem</a:t>
            </a:r>
            <a:r>
              <a:rPr lang="en-US" sz="2000" b="1" dirty="0">
                <a:latin typeface="SGGW Light"/>
                <a:ea typeface="Calibri"/>
                <a:cs typeface="Calibri"/>
              </a:rPr>
              <a:t> SGGW      </a:t>
            </a:r>
            <a:r>
              <a:rPr lang="en-US" sz="2000" b="1" dirty="0">
                <a:solidFill>
                  <a:srgbClr val="FF0000"/>
                </a:solidFill>
                <a:latin typeface="SGGW Light"/>
                <a:ea typeface="Calibri"/>
                <a:cs typeface="Calibri"/>
              </a:rPr>
              <a:t>22 59 319 00</a:t>
            </a:r>
            <a:endParaRPr lang="en-US" sz="2000" b="1">
              <a:solidFill>
                <a:srgbClr val="FF0000"/>
              </a:solidFill>
              <a:latin typeface="SGGW Light"/>
              <a:cs typeface="Calibri"/>
            </a:endParaRPr>
          </a:p>
        </p:txBody>
      </p:sp>
    </p:spTree>
    <p:extLst>
      <p:ext uri="{BB962C8B-B14F-4D97-AF65-F5344CB8AC3E}">
        <p14:creationId xmlns:p14="http://schemas.microsoft.com/office/powerpoint/2010/main" val="20092493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2EFAE-4731-613D-4328-FD7194ABAF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9E8FFA-7BA3-4646-305C-C0FF68653846}"/>
              </a:ext>
            </a:extLst>
          </p:cNvPr>
          <p:cNvSpPr>
            <a:spLocks noGrp="1"/>
          </p:cNvSpPr>
          <p:nvPr>
            <p:ph type="title"/>
          </p:nvPr>
        </p:nvSpPr>
        <p:spPr>
          <a:xfrm>
            <a:off x="838200" y="10956"/>
            <a:ext cx="10515600" cy="1389958"/>
          </a:xfrm>
        </p:spPr>
        <p:txBody>
          <a:bodyPr/>
          <a:lstStyle/>
          <a:p>
            <a:pPr algn="ctr"/>
            <a:r>
              <a:rPr lang="en-US" sz="4000" b="1" dirty="0">
                <a:latin typeface="SGGW Sans"/>
              </a:rPr>
              <a:t>REAGOWANIE NA SYTUACJE ZAGROŻENIA</a:t>
            </a:r>
            <a:endParaRPr lang="en-US" sz="4000" b="1" dirty="0">
              <a:ea typeface="Calibri Light" panose="020F0302020204030204"/>
              <a:cs typeface="Calibri Light" panose="020F0302020204030204"/>
            </a:endParaRPr>
          </a:p>
          <a:p>
            <a:endParaRPr lang="en-US" sz="2400" dirty="0">
              <a:latin typeface="SGGW Sans"/>
              <a:ea typeface="Calibri Light"/>
              <a:cs typeface="Calibri Light"/>
            </a:endParaRPr>
          </a:p>
        </p:txBody>
      </p:sp>
      <p:sp>
        <p:nvSpPr>
          <p:cNvPr id="3" name="Content Placeholder 2">
            <a:extLst>
              <a:ext uri="{FF2B5EF4-FFF2-40B4-BE49-F238E27FC236}">
                <a16:creationId xmlns:a16="http://schemas.microsoft.com/office/drawing/2014/main" id="{DF92FBB1-0E99-33FD-0A51-F3754E05BC61}"/>
              </a:ext>
            </a:extLst>
          </p:cNvPr>
          <p:cNvSpPr>
            <a:spLocks noGrp="1"/>
          </p:cNvSpPr>
          <p:nvPr>
            <p:ph idx="1"/>
          </p:nvPr>
        </p:nvSpPr>
        <p:spPr>
          <a:xfrm>
            <a:off x="542925" y="1711326"/>
            <a:ext cx="7105650" cy="2979201"/>
          </a:xfrm>
        </p:spPr>
        <p:txBody>
          <a:bodyPr vert="horz" lIns="91440" tIns="45720" rIns="91440" bIns="45720" rtlCol="0" anchor="t">
            <a:normAutofit/>
          </a:bodyPr>
          <a:lstStyle/>
          <a:p>
            <a:pPr marL="0" indent="0">
              <a:buNone/>
            </a:pPr>
            <a:r>
              <a:rPr lang="en-US" sz="2400" b="1" dirty="0">
                <a:solidFill>
                  <a:srgbClr val="FF0000"/>
                </a:solidFill>
                <a:latin typeface="SGGW Sans"/>
                <a:ea typeface="+mn-lt"/>
                <a:cs typeface="+mn-lt"/>
              </a:rPr>
              <a:t>ZAGROŻENIE POŻAROWE</a:t>
            </a:r>
            <a:endParaRPr lang="en-US" sz="2400" b="1" dirty="0">
              <a:solidFill>
                <a:srgbClr val="FF0000"/>
              </a:solidFill>
            </a:endParaRPr>
          </a:p>
          <a:p>
            <a:pPr marL="0" indent="0">
              <a:buNone/>
            </a:pPr>
            <a:endParaRPr lang="en-US" sz="1800" b="1" dirty="0">
              <a:solidFill>
                <a:srgbClr val="FF0000"/>
              </a:solidFill>
              <a:latin typeface="SGGW Sans"/>
              <a:ea typeface="Calibri" panose="020F0502020204030204"/>
              <a:cs typeface="Calibri" panose="020F0502020204030204"/>
            </a:endParaRPr>
          </a:p>
          <a:p>
            <a:pPr marL="285750" indent="-285750"/>
            <a:r>
              <a:rPr lang="en-US" sz="1800" b="1" dirty="0" err="1">
                <a:latin typeface="SGGW Sans"/>
                <a:ea typeface="Calibri" panose="020F0502020204030204"/>
                <a:cs typeface="Calibri" panose="020F0502020204030204"/>
              </a:rPr>
              <a:t>Ostrzeż</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osoby</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znajdujące</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się</a:t>
            </a:r>
            <a:r>
              <a:rPr lang="en-US" sz="1800" b="1" dirty="0">
                <a:latin typeface="SGGW Sans"/>
                <a:ea typeface="Calibri" panose="020F0502020204030204"/>
                <a:cs typeface="Calibri" panose="020F0502020204030204"/>
              </a:rPr>
              <a:t> w </a:t>
            </a:r>
            <a:r>
              <a:rPr lang="en-US" sz="1800" b="1" dirty="0" err="1">
                <a:latin typeface="SGGW Sans"/>
                <a:ea typeface="Calibri" panose="020F0502020204030204"/>
                <a:cs typeface="Calibri" panose="020F0502020204030204"/>
              </a:rPr>
              <a:t>strefie</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zagrożenia</a:t>
            </a:r>
            <a:endParaRPr lang="en-US" b="1" dirty="0">
              <a:ea typeface="Calibri" panose="020F0502020204030204"/>
              <a:cs typeface="Calibri" panose="020F0502020204030204"/>
            </a:endParaRPr>
          </a:p>
          <a:p>
            <a:pPr marL="285750" indent="-285750"/>
            <a:r>
              <a:rPr lang="en-US" sz="1800" b="1" dirty="0" err="1">
                <a:latin typeface="SGGW Sans"/>
                <a:ea typeface="Calibri" panose="020F0502020204030204"/>
                <a:cs typeface="Calibri" panose="020F0502020204030204"/>
              </a:rPr>
              <a:t>Zadzwoń</a:t>
            </a:r>
            <a:endParaRPr lang="en-US" b="1" dirty="0">
              <a:latin typeface="Calibri" panose="020F0502020204030204"/>
              <a:ea typeface="Calibri" panose="020F0502020204030204"/>
              <a:cs typeface="Calibri" panose="020F0502020204030204"/>
            </a:endParaRPr>
          </a:p>
          <a:p>
            <a:pPr marL="285750" indent="-285750"/>
            <a:r>
              <a:rPr lang="en-US" sz="1800" b="1" dirty="0" err="1">
                <a:latin typeface="SGGW Sans"/>
                <a:ea typeface="Calibri" panose="020F0502020204030204"/>
                <a:cs typeface="Calibri" panose="020F0502020204030204"/>
              </a:rPr>
              <a:t>Naciśnij</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przycisk</a:t>
            </a:r>
            <a:r>
              <a:rPr lang="en-US" sz="1800" b="1" dirty="0">
                <a:latin typeface="SGGW Sans"/>
                <a:ea typeface="Calibri" panose="020F0502020204030204"/>
                <a:cs typeface="Calibri" panose="020F0502020204030204"/>
              </a:rPr>
              <a:t> ROP (</a:t>
            </a:r>
            <a:r>
              <a:rPr lang="en-US" sz="1800" b="1" dirty="0" err="1">
                <a:latin typeface="SGGW Sans"/>
                <a:ea typeface="Calibri" panose="020F0502020204030204"/>
                <a:cs typeface="Calibri" panose="020F0502020204030204"/>
              </a:rPr>
              <a:t>Ręczne</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Uruchomienie</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Alarmu</a:t>
            </a:r>
            <a:r>
              <a:rPr lang="en-US" sz="1800" b="1" dirty="0">
                <a:latin typeface="SGGW Sans"/>
                <a:ea typeface="Calibri" panose="020F0502020204030204"/>
                <a:cs typeface="Calibri" panose="020F0502020204030204"/>
              </a:rPr>
              <a:t>)</a:t>
            </a:r>
            <a:endParaRPr lang="en-US" b="1" dirty="0">
              <a:ea typeface="Calibri" panose="020F0502020204030204"/>
              <a:cs typeface="Calibri" panose="020F0502020204030204"/>
            </a:endParaRPr>
          </a:p>
          <a:p>
            <a:pPr marL="0" indent="0">
              <a:buNone/>
            </a:pPr>
            <a:endParaRPr lang="en-US" sz="1800" dirty="0">
              <a:latin typeface="SGGW Sans"/>
              <a:ea typeface="Calibri" panose="020F0502020204030204"/>
              <a:cs typeface="Calibri" panose="020F0502020204030204"/>
            </a:endParaRPr>
          </a:p>
        </p:txBody>
      </p:sp>
      <p:pic>
        <p:nvPicPr>
          <p:cNvPr id="6" name="Picture 5">
            <a:extLst>
              <a:ext uri="{FF2B5EF4-FFF2-40B4-BE49-F238E27FC236}">
                <a16:creationId xmlns:a16="http://schemas.microsoft.com/office/drawing/2014/main" id="{5777F2D5-9EDD-73B0-8C1C-5318ADC0BF6D}"/>
              </a:ext>
            </a:extLst>
          </p:cNvPr>
          <p:cNvPicPr>
            <a:picLocks noChangeAspect="1"/>
          </p:cNvPicPr>
          <p:nvPr/>
        </p:nvPicPr>
        <p:blipFill>
          <a:blip r:embed="rId2"/>
          <a:stretch>
            <a:fillRect/>
          </a:stretch>
        </p:blipFill>
        <p:spPr>
          <a:xfrm>
            <a:off x="7866063" y="1709738"/>
            <a:ext cx="3333750" cy="2333625"/>
          </a:xfrm>
          <a:prstGeom prst="rect">
            <a:avLst/>
          </a:prstGeom>
        </p:spPr>
      </p:pic>
    </p:spTree>
    <p:extLst>
      <p:ext uri="{BB962C8B-B14F-4D97-AF65-F5344CB8AC3E}">
        <p14:creationId xmlns:p14="http://schemas.microsoft.com/office/powerpoint/2010/main" val="35610741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03059-4A9A-927C-9100-24941FC63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802D8C-325D-9C3C-34EE-00928B796450}"/>
              </a:ext>
            </a:extLst>
          </p:cNvPr>
          <p:cNvSpPr>
            <a:spLocks noGrp="1"/>
          </p:cNvSpPr>
          <p:nvPr>
            <p:ph type="title"/>
          </p:nvPr>
        </p:nvSpPr>
        <p:spPr>
          <a:xfrm>
            <a:off x="838200" y="10956"/>
            <a:ext cx="10515600" cy="1389958"/>
          </a:xfrm>
        </p:spPr>
        <p:txBody>
          <a:bodyPr/>
          <a:lstStyle/>
          <a:p>
            <a:pPr algn="ctr"/>
            <a:r>
              <a:rPr lang="en-US" sz="4000" b="1" dirty="0">
                <a:latin typeface="SGGW Sans"/>
              </a:rPr>
              <a:t>REAGOWANIE NA SYTUACJE ZAGROŻENIA</a:t>
            </a:r>
            <a:endParaRPr lang="en-US" sz="4000" b="1" dirty="0">
              <a:ea typeface="Calibri Light" panose="020F0302020204030204"/>
              <a:cs typeface="Calibri Light" panose="020F0302020204030204"/>
            </a:endParaRPr>
          </a:p>
          <a:p>
            <a:endParaRPr lang="en-US" sz="2400" dirty="0">
              <a:latin typeface="SGGW Sans"/>
              <a:ea typeface="Calibri Light"/>
              <a:cs typeface="Calibri Light"/>
            </a:endParaRPr>
          </a:p>
        </p:txBody>
      </p:sp>
      <p:sp>
        <p:nvSpPr>
          <p:cNvPr id="3" name="Content Placeholder 2">
            <a:extLst>
              <a:ext uri="{FF2B5EF4-FFF2-40B4-BE49-F238E27FC236}">
                <a16:creationId xmlns:a16="http://schemas.microsoft.com/office/drawing/2014/main" id="{97C90E9A-C360-9AFD-3737-1658435034BA}"/>
              </a:ext>
            </a:extLst>
          </p:cNvPr>
          <p:cNvSpPr>
            <a:spLocks noGrp="1"/>
          </p:cNvSpPr>
          <p:nvPr>
            <p:ph idx="1"/>
          </p:nvPr>
        </p:nvSpPr>
        <p:spPr>
          <a:xfrm>
            <a:off x="552450" y="1711326"/>
            <a:ext cx="7105650" cy="2979201"/>
          </a:xfrm>
        </p:spPr>
        <p:txBody>
          <a:bodyPr vert="horz" lIns="91440" tIns="45720" rIns="91440" bIns="45720" rtlCol="0" anchor="t">
            <a:normAutofit/>
          </a:bodyPr>
          <a:lstStyle/>
          <a:p>
            <a:pPr marL="0" indent="0">
              <a:buNone/>
            </a:pPr>
            <a:r>
              <a:rPr lang="en-US" sz="2400" b="1" dirty="0">
                <a:solidFill>
                  <a:srgbClr val="FF0000"/>
                </a:solidFill>
                <a:latin typeface="SGGW Sans"/>
                <a:ea typeface="+mn-lt"/>
                <a:cs typeface="+mn-lt"/>
              </a:rPr>
              <a:t>ZDARZENIA MEDYCZNE</a:t>
            </a:r>
            <a:endParaRPr lang="en-US" sz="2400" b="1" dirty="0">
              <a:solidFill>
                <a:srgbClr val="FF0000"/>
              </a:solidFill>
              <a:latin typeface="Calibri"/>
              <a:ea typeface="+mn-lt"/>
              <a:cs typeface="+mn-lt"/>
            </a:endParaRPr>
          </a:p>
          <a:p>
            <a:pPr marL="0" indent="0">
              <a:buNone/>
            </a:pPr>
            <a:endParaRPr lang="en-US" sz="2400" b="1" dirty="0">
              <a:solidFill>
                <a:srgbClr val="FF0000"/>
              </a:solidFill>
              <a:latin typeface="SGGW Sans"/>
              <a:ea typeface="Calibri"/>
              <a:cs typeface="Calibri"/>
            </a:endParaRPr>
          </a:p>
          <a:p>
            <a:pPr marL="0" indent="0">
              <a:buNone/>
            </a:pPr>
            <a:r>
              <a:rPr lang="en-US" sz="1800" b="1" dirty="0" err="1">
                <a:latin typeface="SGGW Sans"/>
                <a:ea typeface="Calibri" panose="020F0502020204030204"/>
                <a:cs typeface="Calibri" panose="020F0502020204030204"/>
              </a:rPr>
              <a:t>Każde</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zdarzenie</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zagrażające</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życiu</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lub</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zdrowiu</a:t>
            </a:r>
            <a:r>
              <a:rPr lang="en-US" sz="1800" b="1" dirty="0">
                <a:latin typeface="SGGW Sans"/>
                <a:ea typeface="Calibri" panose="020F0502020204030204"/>
                <a:cs typeface="Calibri" panose="020F0502020204030204"/>
              </a:rPr>
              <a:t>:</a:t>
            </a:r>
          </a:p>
          <a:p>
            <a:pPr marL="285750" indent="-285750"/>
            <a:r>
              <a:rPr lang="en-US" sz="1800" b="1" dirty="0" err="1">
                <a:latin typeface="SGGW Sans"/>
                <a:ea typeface="Calibri" panose="020F0502020204030204"/>
                <a:cs typeface="Calibri" panose="020F0502020204030204"/>
              </a:rPr>
              <a:t>Natychmiast</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zgłoś</a:t>
            </a:r>
            <a:r>
              <a:rPr lang="en-US" sz="1800" b="1" dirty="0">
                <a:latin typeface="SGGW Sans"/>
                <a:ea typeface="Calibri" panose="020F0502020204030204"/>
                <a:cs typeface="Calibri" panose="020F0502020204030204"/>
              </a:rPr>
              <a:t> do </a:t>
            </a:r>
            <a:r>
              <a:rPr lang="en-US" sz="1800" b="1" dirty="0" err="1">
                <a:latin typeface="SGGW Sans"/>
                <a:ea typeface="Calibri" panose="020F0502020204030204"/>
                <a:cs typeface="Calibri" panose="020F0502020204030204"/>
              </a:rPr>
              <a:t>odpowiednich</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służb</a:t>
            </a:r>
            <a:r>
              <a:rPr lang="en-US" sz="1800" b="1" dirty="0">
                <a:latin typeface="SGGW Sans"/>
                <a:ea typeface="Calibri" panose="020F0502020204030204"/>
                <a:cs typeface="Calibri" panose="020F0502020204030204"/>
              </a:rPr>
              <a:t> </a:t>
            </a:r>
            <a:endParaRPr lang="en-US" b="1" dirty="0"/>
          </a:p>
          <a:p>
            <a:pPr marL="285750" indent="-285750"/>
            <a:r>
              <a:rPr lang="en-US" sz="1800" b="1" dirty="0" err="1">
                <a:latin typeface="SGGW Sans"/>
                <a:ea typeface="Calibri" panose="020F0502020204030204"/>
                <a:cs typeface="Calibri" panose="020F0502020204030204"/>
              </a:rPr>
              <a:t>Podejmij</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pierwszą</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pomoc</a:t>
            </a:r>
            <a:r>
              <a:rPr lang="en-US" sz="1800" b="1" dirty="0">
                <a:latin typeface="SGGW Sans"/>
                <a:ea typeface="Calibri" panose="020F0502020204030204"/>
                <a:cs typeface="Calibri" panose="020F0502020204030204"/>
              </a:rPr>
              <a:t> - </a:t>
            </a:r>
            <a:r>
              <a:rPr lang="en-US" sz="1800" b="1" dirty="0" err="1">
                <a:latin typeface="SGGW Sans"/>
                <a:ea typeface="Calibri" panose="020F0502020204030204"/>
                <a:cs typeface="Calibri" panose="020F0502020204030204"/>
              </a:rPr>
              <a:t>jeśli</a:t>
            </a:r>
            <a:r>
              <a:rPr lang="en-US" sz="1800" b="1" dirty="0">
                <a:latin typeface="SGGW Sans"/>
                <a:ea typeface="Calibri" panose="020F0502020204030204"/>
                <a:cs typeface="Calibri" panose="020F0502020204030204"/>
              </a:rPr>
              <a:t> to </a:t>
            </a:r>
            <a:r>
              <a:rPr lang="en-US" sz="1800" b="1" dirty="0" err="1">
                <a:latin typeface="SGGW Sans"/>
                <a:ea typeface="Calibri" panose="020F0502020204030204"/>
                <a:cs typeface="Calibri" panose="020F0502020204030204"/>
              </a:rPr>
              <a:t>możliwe</a:t>
            </a:r>
            <a:r>
              <a:rPr lang="en-US" sz="1800" b="1" dirty="0">
                <a:latin typeface="SGGW Sans"/>
                <a:ea typeface="Calibri" panose="020F0502020204030204"/>
                <a:cs typeface="Calibri" panose="020F0502020204030204"/>
              </a:rPr>
              <a:t> !</a:t>
            </a:r>
          </a:p>
          <a:p>
            <a:pPr marL="285750" indent="-285750"/>
            <a:endParaRPr lang="en-US" sz="1800" dirty="0">
              <a:latin typeface="SGGW Sans"/>
              <a:ea typeface="Calibri" panose="020F0502020204030204"/>
              <a:cs typeface="Calibri" panose="020F0502020204030204"/>
            </a:endParaRPr>
          </a:p>
          <a:p>
            <a:pPr marL="0" indent="0">
              <a:buNone/>
            </a:pPr>
            <a:endParaRPr lang="en-US" sz="1800" dirty="0">
              <a:latin typeface="SGGW Sans"/>
              <a:ea typeface="Calibri" panose="020F0502020204030204"/>
              <a:cs typeface="Calibri" panose="020F0502020204030204"/>
            </a:endParaRPr>
          </a:p>
        </p:txBody>
      </p:sp>
      <p:pic>
        <p:nvPicPr>
          <p:cNvPr id="7" name="Picture 6">
            <a:extLst>
              <a:ext uri="{FF2B5EF4-FFF2-40B4-BE49-F238E27FC236}">
                <a16:creationId xmlns:a16="http://schemas.microsoft.com/office/drawing/2014/main" id="{445EF9E2-6418-0177-E659-E71D40CB713F}"/>
              </a:ext>
            </a:extLst>
          </p:cNvPr>
          <p:cNvPicPr>
            <a:picLocks noChangeAspect="1"/>
          </p:cNvPicPr>
          <p:nvPr/>
        </p:nvPicPr>
        <p:blipFill>
          <a:blip r:embed="rId2"/>
          <a:stretch>
            <a:fillRect/>
          </a:stretch>
        </p:blipFill>
        <p:spPr>
          <a:xfrm>
            <a:off x="8118475" y="1711325"/>
            <a:ext cx="3235325" cy="2292350"/>
          </a:xfrm>
          <a:prstGeom prst="rect">
            <a:avLst/>
          </a:prstGeom>
        </p:spPr>
      </p:pic>
    </p:spTree>
    <p:extLst>
      <p:ext uri="{BB962C8B-B14F-4D97-AF65-F5344CB8AC3E}">
        <p14:creationId xmlns:p14="http://schemas.microsoft.com/office/powerpoint/2010/main" val="288785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9489C-92A7-002A-DCD5-916EBC79F7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72A03D-1BFA-5068-34EB-8E6E6AD9DBFF}"/>
              </a:ext>
            </a:extLst>
          </p:cNvPr>
          <p:cNvSpPr>
            <a:spLocks noGrp="1"/>
          </p:cNvSpPr>
          <p:nvPr>
            <p:ph idx="1"/>
          </p:nvPr>
        </p:nvSpPr>
        <p:spPr>
          <a:xfrm>
            <a:off x="400495" y="678709"/>
            <a:ext cx="7105650" cy="1939463"/>
          </a:xfrm>
        </p:spPr>
        <p:txBody>
          <a:bodyPr vert="horz" lIns="91440" tIns="45720" rIns="91440" bIns="45720" rtlCol="0" anchor="t">
            <a:normAutofit/>
          </a:bodyPr>
          <a:lstStyle/>
          <a:p>
            <a:pPr marL="0" indent="0">
              <a:buNone/>
            </a:pPr>
            <a:r>
              <a:rPr lang="en-US" sz="2400" b="1" dirty="0" err="1">
                <a:solidFill>
                  <a:srgbClr val="1D3F39"/>
                </a:solidFill>
                <a:latin typeface="SGGW Sans"/>
                <a:ea typeface="+mn-lt"/>
                <a:cs typeface="+mn-lt"/>
              </a:rPr>
              <a:t>Aplikacja</a:t>
            </a:r>
            <a:r>
              <a:rPr lang="en-US" sz="2400" b="1" dirty="0">
                <a:solidFill>
                  <a:srgbClr val="1D3F39"/>
                </a:solidFill>
                <a:latin typeface="SGGW Sans"/>
                <a:ea typeface="+mn-lt"/>
                <a:cs typeface="Calibri"/>
              </a:rPr>
              <a:t> "SCHRONY</a:t>
            </a:r>
            <a:r>
              <a:rPr lang="en-US" sz="2400" b="1" dirty="0">
                <a:solidFill>
                  <a:srgbClr val="1D3F39"/>
                </a:solidFill>
                <a:latin typeface="SGGW Sans"/>
                <a:ea typeface="+mn-lt"/>
                <a:cs typeface="+mn-lt"/>
              </a:rPr>
              <a:t>"</a:t>
            </a:r>
            <a:endParaRPr lang="en-US" sz="2400" b="1" dirty="0">
              <a:solidFill>
                <a:srgbClr val="1D3F39"/>
              </a:solidFill>
              <a:latin typeface="SGGW Sans"/>
              <a:ea typeface="Calibri"/>
              <a:cs typeface="Calibri"/>
            </a:endParaRPr>
          </a:p>
          <a:p>
            <a:pPr marL="0" indent="0">
              <a:buNone/>
            </a:pPr>
            <a:r>
              <a:rPr lang="en-US" sz="1800" b="1" dirty="0">
                <a:solidFill>
                  <a:srgbClr val="FF0000"/>
                </a:solidFill>
                <a:latin typeface="SGGW Sans"/>
                <a:ea typeface="Calibri" panose="020F0502020204030204"/>
                <a:cs typeface="Calibri" panose="020F0502020204030204"/>
                <a:hlinkClick r:id="rId2"/>
              </a:rPr>
              <a:t>Link </a:t>
            </a:r>
            <a:endParaRPr lang="en-US" sz="1800" b="1" dirty="0">
              <a:solidFill>
                <a:srgbClr val="FF0000"/>
              </a:solidFill>
              <a:latin typeface="SGGW Sans"/>
              <a:ea typeface="Calibri" panose="020F0502020204030204"/>
              <a:cs typeface="Calibri" panose="020F0502020204030204"/>
            </a:endParaRPr>
          </a:p>
          <a:p>
            <a:pPr marL="285750" indent="-285750">
              <a:lnSpc>
                <a:spcPct val="70000"/>
              </a:lnSpc>
            </a:pPr>
            <a:r>
              <a:rPr lang="en-US" sz="1800" b="1" dirty="0" err="1">
                <a:latin typeface="SGGW Sans"/>
                <a:ea typeface="Calibri" panose="020F0502020204030204"/>
                <a:cs typeface="Calibri" panose="020F0502020204030204"/>
              </a:rPr>
              <a:t>Schrony</a:t>
            </a:r>
            <a:endParaRPr lang="en-US" sz="1800" b="1" dirty="0">
              <a:latin typeface="SGGW Sans"/>
              <a:ea typeface="Calibri" panose="020F0502020204030204"/>
              <a:cs typeface="Calibri" panose="020F0502020204030204"/>
            </a:endParaRPr>
          </a:p>
          <a:p>
            <a:pPr marL="285750" indent="-285750">
              <a:lnSpc>
                <a:spcPct val="70000"/>
              </a:lnSpc>
            </a:pPr>
            <a:r>
              <a:rPr lang="en-US" sz="1800" b="1" dirty="0" err="1">
                <a:latin typeface="SGGW Sans"/>
                <a:ea typeface="Calibri" panose="020F0502020204030204"/>
                <a:cs typeface="Calibri" panose="020F0502020204030204"/>
              </a:rPr>
              <a:t>Ukrycia</a:t>
            </a:r>
            <a:r>
              <a:rPr lang="en-US" sz="1800" b="1" dirty="0">
                <a:latin typeface="SGGW Sans"/>
                <a:ea typeface="Calibri" panose="020F0502020204030204"/>
                <a:cs typeface="Calibri" panose="020F0502020204030204"/>
              </a:rPr>
              <a:t> </a:t>
            </a:r>
            <a:endParaRPr lang="en-US" b="1" dirty="0"/>
          </a:p>
          <a:p>
            <a:pPr marL="285750" indent="-285750">
              <a:lnSpc>
                <a:spcPct val="70000"/>
              </a:lnSpc>
            </a:pPr>
            <a:r>
              <a:rPr lang="en-US" sz="1800" b="1" dirty="0">
                <a:latin typeface="SGGW Sans"/>
                <a:ea typeface="Calibri" panose="020F0502020204030204"/>
                <a:cs typeface="Calibri" panose="020F0502020204030204"/>
              </a:rPr>
              <a:t>MDS </a:t>
            </a:r>
            <a:r>
              <a:rPr lang="en-US" sz="1800" b="1" dirty="0" err="1">
                <a:latin typeface="SGGW Sans"/>
                <a:ea typeface="Calibri" panose="020F0502020204030204"/>
                <a:cs typeface="Calibri" panose="020F0502020204030204"/>
              </a:rPr>
              <a:t>Miejsca</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doraźnego</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schronienia</a:t>
            </a:r>
            <a:r>
              <a:rPr lang="en-US" sz="1800" b="1" dirty="0">
                <a:latin typeface="SGGW Sans"/>
                <a:ea typeface="Calibri" panose="020F0502020204030204"/>
                <a:cs typeface="Calibri" panose="020F0502020204030204"/>
              </a:rPr>
              <a:t> </a:t>
            </a:r>
            <a:endParaRPr lang="en-US" b="1" dirty="0"/>
          </a:p>
          <a:p>
            <a:pPr marL="0" indent="0">
              <a:buNone/>
            </a:pPr>
            <a:endParaRPr lang="en-US" sz="1800" dirty="0">
              <a:latin typeface="SGGW Sans"/>
              <a:ea typeface="Calibri" panose="020F0502020204030204"/>
              <a:cs typeface="Calibri" panose="020F0502020204030204"/>
            </a:endParaRPr>
          </a:p>
        </p:txBody>
      </p:sp>
      <p:sp>
        <p:nvSpPr>
          <p:cNvPr id="8" name="Content Placeholder 2">
            <a:extLst>
              <a:ext uri="{FF2B5EF4-FFF2-40B4-BE49-F238E27FC236}">
                <a16:creationId xmlns:a16="http://schemas.microsoft.com/office/drawing/2014/main" id="{6C05C9AD-BA93-197A-FA6C-174204472C6C}"/>
              </a:ext>
            </a:extLst>
          </p:cNvPr>
          <p:cNvSpPr txBox="1">
            <a:spLocks/>
          </p:cNvSpPr>
          <p:nvPr/>
        </p:nvSpPr>
        <p:spPr>
          <a:xfrm>
            <a:off x="403343" y="3223931"/>
            <a:ext cx="7105650" cy="193946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0000"/>
              </a:lnSpc>
              <a:buNone/>
            </a:pPr>
            <a:r>
              <a:rPr lang="en-US" sz="2400" b="1" dirty="0" err="1">
                <a:solidFill>
                  <a:srgbClr val="1D3F39"/>
                </a:solidFill>
                <a:latin typeface="SGGW Sans"/>
                <a:ea typeface="+mn-lt"/>
                <a:cs typeface="Calibri"/>
              </a:rPr>
              <a:t>Poradnik</a:t>
            </a:r>
            <a:r>
              <a:rPr lang="en-US" sz="2400" b="1" dirty="0">
                <a:solidFill>
                  <a:srgbClr val="1D3F39"/>
                </a:solidFill>
                <a:latin typeface="SGGW Sans"/>
                <a:ea typeface="+mn-lt"/>
                <a:cs typeface="Calibri"/>
              </a:rPr>
              <a:t> </a:t>
            </a:r>
            <a:r>
              <a:rPr lang="en-US" sz="2400" b="1" dirty="0" err="1">
                <a:solidFill>
                  <a:srgbClr val="1D3F39"/>
                </a:solidFill>
                <a:latin typeface="SGGW Sans"/>
                <a:ea typeface="+mn-lt"/>
                <a:cs typeface="Calibri"/>
              </a:rPr>
              <a:t>Bezpieczeństwa</a:t>
            </a:r>
            <a:r>
              <a:rPr lang="en-US" sz="2400" b="1" dirty="0">
                <a:solidFill>
                  <a:srgbClr val="1D3F39"/>
                </a:solidFill>
                <a:latin typeface="SGGW Sans"/>
                <a:ea typeface="+mn-lt"/>
                <a:cs typeface="Calibri"/>
              </a:rPr>
              <a:t> </a:t>
            </a:r>
            <a:endParaRPr lang="en-US" b="1" dirty="0">
              <a:solidFill>
                <a:srgbClr val="1D3F39"/>
              </a:solidFill>
              <a:latin typeface="Calibri" panose="020F0502020204030204"/>
              <a:ea typeface="+mn-lt"/>
              <a:cs typeface="Calibri"/>
            </a:endParaRPr>
          </a:p>
          <a:p>
            <a:pPr marL="0" indent="0">
              <a:lnSpc>
                <a:spcPct val="70000"/>
              </a:lnSpc>
              <a:buNone/>
            </a:pPr>
            <a:r>
              <a:rPr lang="en-US" sz="1800" b="1" dirty="0">
                <a:latin typeface="SGGW Sans Light"/>
                <a:hlinkClick r:id="rId3"/>
              </a:rPr>
              <a:t>Link</a:t>
            </a:r>
            <a:endParaRPr lang="en-US" b="1" dirty="0"/>
          </a:p>
          <a:p>
            <a:pPr marL="285750" indent="-285750">
              <a:lnSpc>
                <a:spcPct val="70000"/>
              </a:lnSpc>
            </a:pPr>
            <a:r>
              <a:rPr lang="en-US" sz="1800" b="1" dirty="0" err="1">
                <a:latin typeface="SGGW Sans"/>
                <a:ea typeface="Calibri" panose="020F0502020204030204"/>
                <a:cs typeface="Calibri" panose="020F0502020204030204"/>
              </a:rPr>
              <a:t>Sygnały</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alarmowe</a:t>
            </a:r>
            <a:endParaRPr lang="en-US" sz="1800" b="1" dirty="0">
              <a:latin typeface="SGGW Sans"/>
              <a:ea typeface="Calibri" panose="020F0502020204030204"/>
              <a:cs typeface="Calibri" panose="020F0502020204030204"/>
            </a:endParaRPr>
          </a:p>
          <a:p>
            <a:pPr marL="285750" indent="-285750">
              <a:lnSpc>
                <a:spcPct val="70000"/>
              </a:lnSpc>
            </a:pPr>
            <a:r>
              <a:rPr lang="en-US" sz="1800" b="1" dirty="0" err="1">
                <a:latin typeface="SGGW Sans"/>
                <a:ea typeface="Calibri" panose="020F0502020204030204"/>
                <a:cs typeface="Calibri" panose="020F0502020204030204"/>
              </a:rPr>
              <a:t>Komunikaty</a:t>
            </a:r>
            <a:r>
              <a:rPr lang="en-US" sz="1800" b="1" dirty="0">
                <a:latin typeface="SGGW Sans"/>
                <a:ea typeface="Calibri" panose="020F0502020204030204"/>
                <a:cs typeface="Calibri" panose="020F0502020204030204"/>
              </a:rPr>
              <a:t> </a:t>
            </a:r>
            <a:r>
              <a:rPr lang="en-US" sz="1800" b="1" dirty="0" err="1">
                <a:latin typeface="SGGW Sans"/>
                <a:ea typeface="Calibri" panose="020F0502020204030204"/>
                <a:cs typeface="Calibri" panose="020F0502020204030204"/>
              </a:rPr>
              <a:t>ostrzegawcze</a:t>
            </a:r>
            <a:endParaRPr lang="en-US" sz="1800" b="1" dirty="0">
              <a:latin typeface="SGGW Sans"/>
              <a:ea typeface="Calibri" panose="020F0502020204030204"/>
              <a:cs typeface="Calibri" panose="020F0502020204030204"/>
            </a:endParaRPr>
          </a:p>
          <a:p>
            <a:pPr marL="285750" indent="-285750">
              <a:lnSpc>
                <a:spcPct val="70000"/>
              </a:lnSpc>
            </a:pPr>
            <a:endParaRPr lang="en-US" sz="1800" dirty="0">
              <a:latin typeface="SGGW Sans"/>
              <a:ea typeface="Calibri" panose="020F0502020204030204"/>
              <a:cs typeface="Calibri" panose="020F0502020204030204"/>
            </a:endParaRPr>
          </a:p>
          <a:p>
            <a:pPr marL="0" indent="0">
              <a:buFont typeface="Arial" panose="020B0604020202020204" pitchFamily="34" charset="0"/>
              <a:buNone/>
            </a:pPr>
            <a:endParaRPr lang="en-US" sz="1800" dirty="0">
              <a:latin typeface="SGGW Sans"/>
              <a:ea typeface="Calibri" panose="020F0502020204030204"/>
              <a:cs typeface="Calibri" panose="020F0502020204030204"/>
            </a:endParaRPr>
          </a:p>
        </p:txBody>
      </p:sp>
      <p:pic>
        <p:nvPicPr>
          <p:cNvPr id="9" name="Picture 8">
            <a:extLst>
              <a:ext uri="{FF2B5EF4-FFF2-40B4-BE49-F238E27FC236}">
                <a16:creationId xmlns:a16="http://schemas.microsoft.com/office/drawing/2014/main" id="{8C7E9251-2DCB-B42D-7A2D-73C2F0B8A0AE}"/>
              </a:ext>
            </a:extLst>
          </p:cNvPr>
          <p:cNvPicPr>
            <a:picLocks noChangeAspect="1"/>
          </p:cNvPicPr>
          <p:nvPr/>
        </p:nvPicPr>
        <p:blipFill>
          <a:blip r:embed="rId4"/>
          <a:stretch>
            <a:fillRect/>
          </a:stretch>
        </p:blipFill>
        <p:spPr>
          <a:xfrm>
            <a:off x="5731912" y="681573"/>
            <a:ext cx="1945949" cy="1948352"/>
          </a:xfrm>
          <a:prstGeom prst="rect">
            <a:avLst/>
          </a:prstGeom>
        </p:spPr>
      </p:pic>
      <p:pic>
        <p:nvPicPr>
          <p:cNvPr id="10" name="Picture 9">
            <a:extLst>
              <a:ext uri="{FF2B5EF4-FFF2-40B4-BE49-F238E27FC236}">
                <a16:creationId xmlns:a16="http://schemas.microsoft.com/office/drawing/2014/main" id="{2445F0B1-4653-B6E1-1B4E-B01074945961}"/>
              </a:ext>
            </a:extLst>
          </p:cNvPr>
          <p:cNvPicPr>
            <a:picLocks noChangeAspect="1"/>
          </p:cNvPicPr>
          <p:nvPr/>
        </p:nvPicPr>
        <p:blipFill>
          <a:blip r:embed="rId5"/>
          <a:stretch>
            <a:fillRect/>
          </a:stretch>
        </p:blipFill>
        <p:spPr>
          <a:xfrm>
            <a:off x="5729644" y="3053162"/>
            <a:ext cx="1950489" cy="1948086"/>
          </a:xfrm>
          <a:prstGeom prst="rect">
            <a:avLst/>
          </a:prstGeom>
        </p:spPr>
      </p:pic>
      <p:pic>
        <p:nvPicPr>
          <p:cNvPr id="11" name="Picture 10">
            <a:extLst>
              <a:ext uri="{FF2B5EF4-FFF2-40B4-BE49-F238E27FC236}">
                <a16:creationId xmlns:a16="http://schemas.microsoft.com/office/drawing/2014/main" id="{75D2C8C4-57F1-1FD8-EB9F-2D872549A453}"/>
              </a:ext>
            </a:extLst>
          </p:cNvPr>
          <p:cNvPicPr>
            <a:picLocks noChangeAspect="1"/>
          </p:cNvPicPr>
          <p:nvPr/>
        </p:nvPicPr>
        <p:blipFill>
          <a:blip r:embed="rId6"/>
          <a:srcRect l="4494" t="14553" r="6741" b="28170"/>
          <a:stretch>
            <a:fillRect/>
          </a:stretch>
        </p:blipFill>
        <p:spPr>
          <a:xfrm>
            <a:off x="9377366" y="2620709"/>
            <a:ext cx="1812584" cy="2517975"/>
          </a:xfrm>
          <a:prstGeom prst="rect">
            <a:avLst/>
          </a:prstGeom>
        </p:spPr>
      </p:pic>
      <p:pic>
        <p:nvPicPr>
          <p:cNvPr id="13" name="Picture 12">
            <a:extLst>
              <a:ext uri="{FF2B5EF4-FFF2-40B4-BE49-F238E27FC236}">
                <a16:creationId xmlns:a16="http://schemas.microsoft.com/office/drawing/2014/main" id="{7EE6535C-954A-231C-85B9-E3F01472D64C}"/>
              </a:ext>
            </a:extLst>
          </p:cNvPr>
          <p:cNvPicPr>
            <a:picLocks noChangeAspect="1"/>
          </p:cNvPicPr>
          <p:nvPr/>
        </p:nvPicPr>
        <p:blipFill>
          <a:blip r:embed="rId7"/>
          <a:srcRect l="3727" t="50696" r="5176" b="31775"/>
          <a:stretch>
            <a:fillRect/>
          </a:stretch>
        </p:blipFill>
        <p:spPr>
          <a:xfrm>
            <a:off x="8606283" y="681573"/>
            <a:ext cx="3133575" cy="1309665"/>
          </a:xfrm>
          <a:prstGeom prst="rect">
            <a:avLst/>
          </a:prstGeom>
        </p:spPr>
      </p:pic>
    </p:spTree>
    <p:extLst>
      <p:ext uri="{BB962C8B-B14F-4D97-AF65-F5344CB8AC3E}">
        <p14:creationId xmlns:p14="http://schemas.microsoft.com/office/powerpoint/2010/main" val="2689628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98B8C-072B-5B47-5BD7-4D12205D4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89A7D-6107-B4D7-A2A6-3A844794E407}"/>
              </a:ext>
            </a:extLst>
          </p:cNvPr>
          <p:cNvSpPr>
            <a:spLocks noGrp="1"/>
          </p:cNvSpPr>
          <p:nvPr>
            <p:ph type="title"/>
          </p:nvPr>
        </p:nvSpPr>
        <p:spPr>
          <a:xfrm>
            <a:off x="746760" y="413441"/>
            <a:ext cx="10515600" cy="1711928"/>
          </a:xfrm>
        </p:spPr>
        <p:txBody>
          <a:bodyPr/>
          <a:lstStyle/>
          <a:p>
            <a:pPr algn="ctr"/>
            <a:r>
              <a:rPr lang="pl-PL" sz="4000" b="1" dirty="0">
                <a:latin typeface="SGGW Sans"/>
                <a:ea typeface="Calibri Light"/>
                <a:cs typeface="Calibri Light"/>
              </a:rPr>
              <a:t>URSYNALIA</a:t>
            </a:r>
            <a:endParaRPr lang="en-US" sz="4000" b="1" dirty="0">
              <a:latin typeface="SGGW Sans"/>
              <a:ea typeface="Calibri Light"/>
              <a:cs typeface="Calibri Light"/>
            </a:endParaRPr>
          </a:p>
        </p:txBody>
      </p:sp>
      <p:sp>
        <p:nvSpPr>
          <p:cNvPr id="6" name="TextBox 5">
            <a:extLst>
              <a:ext uri="{FF2B5EF4-FFF2-40B4-BE49-F238E27FC236}">
                <a16:creationId xmlns:a16="http://schemas.microsoft.com/office/drawing/2014/main" id="{52765688-CC8F-56CC-5EA5-CC1F48D85542}"/>
              </a:ext>
            </a:extLst>
          </p:cNvPr>
          <p:cNvSpPr txBox="1"/>
          <p:nvPr/>
        </p:nvSpPr>
        <p:spPr>
          <a:xfrm>
            <a:off x="1727662" y="2414328"/>
            <a:ext cx="79533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pl-PL" dirty="0">
                <a:hlinkClick r:id="rId2"/>
              </a:rPr>
              <a:t>Poparzeni Kawą Trzy i JMR Michał Zasada - URSYNALIA 2024</a:t>
            </a:r>
            <a:endParaRPr lang="en-US" dirty="0"/>
          </a:p>
        </p:txBody>
      </p:sp>
    </p:spTree>
    <p:extLst>
      <p:ext uri="{BB962C8B-B14F-4D97-AF65-F5344CB8AC3E}">
        <p14:creationId xmlns:p14="http://schemas.microsoft.com/office/powerpoint/2010/main" val="12385115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627077" y="285413"/>
            <a:ext cx="11465606" cy="4913309"/>
          </a:xfrm>
        </p:spPr>
        <p:txBody>
          <a:bodyPr>
            <a:noAutofit/>
          </a:bodyPr>
          <a:lstStyle/>
          <a:p>
            <a:r>
              <a:rPr lang="pl-PL" sz="3200" b="1" dirty="0">
                <a:solidFill>
                  <a:srgbClr val="003228"/>
                </a:solidFill>
              </a:rPr>
              <a:t>Prosimy o wzięcie udziału w ankiecie, która pozwoli nam dopasować nasze działania do Waszych potrzeb.</a:t>
            </a:r>
            <a:br>
              <a:rPr lang="pl-PL" sz="3200" b="1" dirty="0">
                <a:solidFill>
                  <a:srgbClr val="003228"/>
                </a:solidFill>
              </a:rPr>
            </a:br>
            <a:br>
              <a:rPr lang="pl-PL" sz="3200" b="1" dirty="0">
                <a:solidFill>
                  <a:srgbClr val="003228"/>
                </a:solidFill>
              </a:rPr>
            </a:br>
            <a:r>
              <a:rPr lang="pl-PL" sz="3200" b="1" dirty="0">
                <a:solidFill>
                  <a:srgbClr val="C00000"/>
                </a:solidFill>
              </a:rPr>
              <a:t>kliknij w link: </a:t>
            </a:r>
            <a:r>
              <a:rPr lang="pl-PL" sz="3200" b="1" dirty="0">
                <a:solidFill>
                  <a:srgbClr val="C00000"/>
                </a:solidFill>
                <a:hlinkClick r:id="rId3"/>
              </a:rPr>
              <a:t>https://forms.office.com/e/nNWSA36uKP?origin=lprLink</a:t>
            </a:r>
            <a:r>
              <a:rPr lang="pl-PL" sz="3200" b="1" dirty="0">
                <a:solidFill>
                  <a:srgbClr val="C00000"/>
                </a:solidFill>
              </a:rPr>
              <a:t> </a:t>
            </a:r>
            <a:br>
              <a:rPr lang="pl-PL" sz="3200" b="1" dirty="0">
                <a:solidFill>
                  <a:srgbClr val="C00000"/>
                </a:solidFill>
              </a:rPr>
            </a:br>
            <a:r>
              <a:rPr lang="pl-PL" sz="3200" b="1" dirty="0">
                <a:solidFill>
                  <a:srgbClr val="C00000"/>
                </a:solidFill>
              </a:rPr>
              <a:t>lub zeskanuj: </a:t>
            </a:r>
            <a:br>
              <a:rPr lang="pl-PL" sz="3200" b="1" dirty="0">
                <a:solidFill>
                  <a:srgbClr val="C00000"/>
                </a:solidFill>
              </a:rPr>
            </a:br>
            <a:br>
              <a:rPr lang="pl-PL" sz="3200" b="1" dirty="0">
                <a:solidFill>
                  <a:srgbClr val="C00000"/>
                </a:solidFill>
              </a:rPr>
            </a:br>
            <a:r>
              <a:rPr lang="pl-PL" sz="3200" b="1" dirty="0">
                <a:solidFill>
                  <a:srgbClr val="C00000"/>
                </a:solidFill>
              </a:rPr>
              <a:t>                                   Wypełnij krótką ankietę na temat Spotkania  </a:t>
            </a:r>
            <a:br>
              <a:rPr lang="pl-PL" sz="3200" b="1" dirty="0">
                <a:solidFill>
                  <a:srgbClr val="C00000"/>
                </a:solidFill>
              </a:rPr>
            </a:br>
            <a:r>
              <a:rPr lang="pl-PL" sz="3200" b="1" dirty="0">
                <a:solidFill>
                  <a:srgbClr val="C00000"/>
                </a:solidFill>
              </a:rPr>
              <a:t>                                   </a:t>
            </a:r>
            <a:r>
              <a:rPr lang="pl-PL" sz="3200" b="1" dirty="0" err="1">
                <a:solidFill>
                  <a:srgbClr val="C00000"/>
                </a:solidFill>
              </a:rPr>
              <a:t>Orientation</a:t>
            </a:r>
            <a:r>
              <a:rPr lang="pl-PL" sz="3200" b="1" dirty="0">
                <a:solidFill>
                  <a:srgbClr val="C00000"/>
                </a:solidFill>
              </a:rPr>
              <a:t> Day na Twoim Wydziale. </a:t>
            </a:r>
            <a:br>
              <a:rPr lang="pl-PL" sz="3200" b="1" dirty="0">
                <a:solidFill>
                  <a:srgbClr val="C00000"/>
                </a:solidFill>
              </a:rPr>
            </a:br>
            <a:r>
              <a:rPr lang="pl-PL" sz="3200" b="1" dirty="0">
                <a:solidFill>
                  <a:srgbClr val="C00000"/>
                </a:solidFill>
              </a:rPr>
              <a:t>                                   Ankieta jest aktywna do końca października br.</a:t>
            </a:r>
            <a:br>
              <a:rPr lang="pl-PL" sz="4000" b="1" dirty="0">
                <a:solidFill>
                  <a:srgbClr val="003228"/>
                </a:solidFill>
                <a:latin typeface="SGGW Sans" pitchFamily="2" charset="0"/>
              </a:rPr>
            </a:br>
            <a:endParaRPr lang="pl-PL" b="1" dirty="0">
              <a:solidFill>
                <a:srgbClr val="003228"/>
              </a:solidFill>
              <a:latin typeface="SGGW Sans" panose="00000800000000000000" pitchFamily="50" charset="0"/>
            </a:endParaRPr>
          </a:p>
        </p:txBody>
      </p:sp>
      <p:pic>
        <p:nvPicPr>
          <p:cNvPr id="4" name="Obraz 3">
            <a:extLst>
              <a:ext uri="{FF2B5EF4-FFF2-40B4-BE49-F238E27FC236}">
                <a16:creationId xmlns:a16="http://schemas.microsoft.com/office/drawing/2014/main" id="{207CF4DB-41C4-4366-B5CC-78EE5DE720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077" y="2793438"/>
            <a:ext cx="2424348" cy="2424348"/>
          </a:xfrm>
          <a:prstGeom prst="rect">
            <a:avLst/>
          </a:prstGeom>
        </p:spPr>
      </p:pic>
    </p:spTree>
    <p:extLst>
      <p:ext uri="{BB962C8B-B14F-4D97-AF65-F5344CB8AC3E}">
        <p14:creationId xmlns:p14="http://schemas.microsoft.com/office/powerpoint/2010/main" val="10802096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a:extLst>
              <a:ext uri="{FF2B5EF4-FFF2-40B4-BE49-F238E27FC236}">
                <a16:creationId xmlns:a16="http://schemas.microsoft.com/office/drawing/2014/main" id="{631C0F4D-CCB7-411D-A843-FEA2A9AFEE27}"/>
              </a:ext>
            </a:extLst>
          </p:cNvPr>
          <p:cNvSpPr>
            <a:spLocks noGrp="1"/>
          </p:cNvSpPr>
          <p:nvPr>
            <p:ph type="title"/>
          </p:nvPr>
        </p:nvSpPr>
        <p:spPr>
          <a:xfrm>
            <a:off x="637563" y="1841587"/>
            <a:ext cx="10937845" cy="1325563"/>
          </a:xfrm>
        </p:spPr>
        <p:txBody>
          <a:bodyPr>
            <a:noAutofit/>
          </a:bodyPr>
          <a:lstStyle/>
          <a:p>
            <a:pPr algn="ctr"/>
            <a:r>
              <a:rPr lang="pl-PL" sz="4000" b="1" dirty="0">
                <a:solidFill>
                  <a:srgbClr val="003228"/>
                </a:solidFill>
                <a:latin typeface="SGGW Sans" pitchFamily="2" charset="0"/>
              </a:rPr>
              <a:t>DZIĘKUJEMY!</a:t>
            </a:r>
            <a:endParaRPr lang="pl-PL" b="1" dirty="0">
              <a:solidFill>
                <a:srgbClr val="003228"/>
              </a:solidFill>
              <a:latin typeface="SGGW Sans" panose="00000800000000000000" pitchFamily="50" charset="0"/>
            </a:endParaRPr>
          </a:p>
        </p:txBody>
      </p:sp>
      <p:sp>
        <p:nvSpPr>
          <p:cNvPr id="2" name="pole tekstowe 1">
            <a:extLst>
              <a:ext uri="{FF2B5EF4-FFF2-40B4-BE49-F238E27FC236}">
                <a16:creationId xmlns:a16="http://schemas.microsoft.com/office/drawing/2014/main" id="{D6F3708E-53D4-402E-97BE-AA78774E1FAA}"/>
              </a:ext>
            </a:extLst>
          </p:cNvPr>
          <p:cNvSpPr txBox="1"/>
          <p:nvPr/>
        </p:nvSpPr>
        <p:spPr>
          <a:xfrm>
            <a:off x="7708606" y="3446964"/>
            <a:ext cx="4563752" cy="2031325"/>
          </a:xfrm>
          <a:prstGeom prst="rect">
            <a:avLst/>
          </a:prstGeom>
          <a:noFill/>
        </p:spPr>
        <p:txBody>
          <a:bodyPr wrap="square" rtlCol="0">
            <a:spAutoFit/>
          </a:bodyPr>
          <a:lstStyle/>
          <a:p>
            <a:r>
              <a:rPr lang="pl-PL" b="1"/>
              <a:t>Biuro Promocji</a:t>
            </a:r>
            <a:r>
              <a:rPr lang="pl-PL"/>
              <a:t> </a:t>
            </a:r>
          </a:p>
          <a:p>
            <a:r>
              <a:rPr lang="pl-PL"/>
              <a:t>ul. Nowoursynowska 166 </a:t>
            </a:r>
          </a:p>
          <a:p>
            <a:r>
              <a:rPr lang="pl-PL"/>
              <a:t>budynek 10, pokoje: 2, 4, 5, 6, 7, 9, 11, 12</a:t>
            </a:r>
          </a:p>
          <a:p>
            <a:r>
              <a:rPr lang="pl-PL">
                <a:hlinkClick r:id="rId3"/>
              </a:rPr>
              <a:t>promocja@sggw.edu.pl</a:t>
            </a:r>
            <a:endParaRPr lang="pl-PL"/>
          </a:p>
          <a:p>
            <a:r>
              <a:rPr lang="pl-PL">
                <a:hlinkClick r:id="rId4"/>
              </a:rPr>
              <a:t>newsletter@sggw.edu.pl</a:t>
            </a:r>
            <a:endParaRPr lang="pl-PL"/>
          </a:p>
          <a:p>
            <a:r>
              <a:rPr lang="pl-PL"/>
              <a:t>tel.: 22 593 10 07</a:t>
            </a:r>
          </a:p>
          <a:p>
            <a:r>
              <a:rPr lang="pl-PL"/>
              <a:t> </a:t>
            </a:r>
          </a:p>
        </p:txBody>
      </p:sp>
    </p:spTree>
    <p:extLst>
      <p:ext uri="{BB962C8B-B14F-4D97-AF65-F5344CB8AC3E}">
        <p14:creationId xmlns:p14="http://schemas.microsoft.com/office/powerpoint/2010/main" val="2413410105"/>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ojekt niestandardowy">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dd21051-c0f3-4b6c-9b8d-1e2b35f83dc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3587FD93424FD45ABEE6AE44D973D7D" ma:contentTypeVersion="16" ma:contentTypeDescription="Utwórz nowy dokument." ma:contentTypeScope="" ma:versionID="00e3531af55aa413ebb701be58d1efc7">
  <xsd:schema xmlns:xsd="http://www.w3.org/2001/XMLSchema" xmlns:xs="http://www.w3.org/2001/XMLSchema" xmlns:p="http://schemas.microsoft.com/office/2006/metadata/properties" xmlns:ns3="bdd21051-c0f3-4b6c-9b8d-1e2b35f83dc8" xmlns:ns4="56840e59-6a07-4d35-b804-9f964e21e737" targetNamespace="http://schemas.microsoft.com/office/2006/metadata/properties" ma:root="true" ma:fieldsID="ad1baf3d5e0daab86e741b9c156fb7ad" ns3:_="" ns4:_="">
    <xsd:import namespace="bdd21051-c0f3-4b6c-9b8d-1e2b35f83dc8"/>
    <xsd:import namespace="56840e59-6a07-4d35-b804-9f964e21e73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LengthInSeconds" minOccurs="0"/>
                <xsd:element ref="ns3:_activity" minOccurs="0"/>
                <xsd:element ref="ns4:SharedWithUsers" minOccurs="0"/>
                <xsd:element ref="ns4:SharedWithDetails" minOccurs="0"/>
                <xsd:element ref="ns4:SharingHintHash"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d21051-c0f3-4b6c-9b8d-1e2b35f83d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_activity" ma:index="13" nillable="true" ma:displayName="_activity" ma:hidden="true" ma:internalName="_activity">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840e59-6a07-4d35-b804-9f964e21e737" elementFormDefault="qualified">
    <xsd:import namespace="http://schemas.microsoft.com/office/2006/documentManagement/types"/>
    <xsd:import namespace="http://schemas.microsoft.com/office/infopath/2007/PartnerControls"/>
    <xsd:element name="SharedWithUsers" ma:index="14" nillable="true" ma:displayName="Udostępniani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Udostępnione dla — szczegóły" ma:internalName="SharedWithDetails" ma:readOnly="true">
      <xsd:simpleType>
        <xsd:restriction base="dms:Note">
          <xsd:maxLength value="255"/>
        </xsd:restriction>
      </xsd:simpleType>
    </xsd:element>
    <xsd:element name="SharingHintHash" ma:index="16" nillable="true" ma:displayName="Skrót wskazówki dotyczącej udostępniani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BF29CA-CFCA-43C5-8933-1F41C5770CEE}">
  <ds:schemaRefs>
    <ds:schemaRef ds:uri="http://purl.org/dc/terms/"/>
    <ds:schemaRef ds:uri="56840e59-6a07-4d35-b804-9f964e21e737"/>
    <ds:schemaRef ds:uri="http://purl.org/dc/dcmitype/"/>
    <ds:schemaRef ds:uri="http://schemas.microsoft.com/office/2006/documentManagement/types"/>
    <ds:schemaRef ds:uri="http://purl.org/dc/elements/1.1/"/>
    <ds:schemaRef ds:uri="http://schemas.microsoft.com/office/2006/metadata/properties"/>
    <ds:schemaRef ds:uri="bdd21051-c0f3-4b6c-9b8d-1e2b35f83dc8"/>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50C5BAE-70F2-44C3-85F3-1DEE0CD90E4A}">
  <ds:schemaRefs>
    <ds:schemaRef ds:uri="http://schemas.microsoft.com/sharepoint/v3/contenttype/forms"/>
  </ds:schemaRefs>
</ds:datastoreItem>
</file>

<file path=customXml/itemProps3.xml><?xml version="1.0" encoding="utf-8"?>
<ds:datastoreItem xmlns:ds="http://schemas.openxmlformats.org/officeDocument/2006/customXml" ds:itemID="{1BA9EC2B-9001-4B49-AFFC-9A8575E31C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d21051-c0f3-4b6c-9b8d-1e2b35f83dc8"/>
    <ds:schemaRef ds:uri="56840e59-6a07-4d35-b804-9f964e21e7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108</TotalTime>
  <Words>3573</Words>
  <Application>Microsoft Office PowerPoint</Application>
  <PresentationFormat>Panoramiczny</PresentationFormat>
  <Paragraphs>523</Paragraphs>
  <Slides>66</Slides>
  <Notes>40</Notes>
  <HiddenSlides>0</HiddenSlides>
  <MMClips>0</MMClips>
  <ScaleCrop>false</ScaleCrop>
  <HeadingPairs>
    <vt:vector size="6" baseType="variant">
      <vt:variant>
        <vt:lpstr>Używane czcionki</vt:lpstr>
      </vt:variant>
      <vt:variant>
        <vt:i4>17</vt:i4>
      </vt:variant>
      <vt:variant>
        <vt:lpstr>Motyw</vt:lpstr>
      </vt:variant>
      <vt:variant>
        <vt:i4>3</vt:i4>
      </vt:variant>
      <vt:variant>
        <vt:lpstr>Tytuły slajdów</vt:lpstr>
      </vt:variant>
      <vt:variant>
        <vt:i4>66</vt:i4>
      </vt:variant>
    </vt:vector>
  </HeadingPairs>
  <TitlesOfParts>
    <vt:vector size="86" baseType="lpstr">
      <vt:lpstr>Abadi</vt:lpstr>
      <vt:lpstr>Aptos</vt:lpstr>
      <vt:lpstr>Arial</vt:lpstr>
      <vt:lpstr>Arial,Sans-Serif</vt:lpstr>
      <vt:lpstr>Calibri</vt:lpstr>
      <vt:lpstr>Calibri Light</vt:lpstr>
      <vt:lpstr>Century Gothic</vt:lpstr>
      <vt:lpstr>Courier New</vt:lpstr>
      <vt:lpstr>Raleway</vt:lpstr>
      <vt:lpstr>SGGW Light</vt:lpstr>
      <vt:lpstr>SGGW Mastro</vt:lpstr>
      <vt:lpstr>SGGW Sans</vt:lpstr>
      <vt:lpstr>SGGW Sans Condensed SemiBold</vt:lpstr>
      <vt:lpstr>SGGW Sans Light</vt:lpstr>
      <vt:lpstr>SGGW Sans SemiBold</vt:lpstr>
      <vt:lpstr>SGGW Sans UltraLight</vt:lpstr>
      <vt:lpstr>Wingdings</vt:lpstr>
      <vt:lpstr>Motyw pakietu Office</vt:lpstr>
      <vt:lpstr>Projekt niestandardowy</vt:lpstr>
      <vt:lpstr>1_Motyw pakietu Office</vt:lpstr>
      <vt:lpstr>Prezentacja programu PowerPoint</vt:lpstr>
      <vt:lpstr>PROGRAM SPOTKANIA - PREZENTACJE:  - Powitanie i słowo wstępne – prof. dr hab. Jarosław Gołębiewski, Prorektor ds. Dydaktyki  - Wsparcie materialne – Biuro Spraw Studenckich – Ewelina Grzegorzewicz, Kierownik BSS - Oferta wyjazdów stypendialnych oraz projekt UNIgreen – Biuro Współpracy Międzynarodowej  - Biuro Karier - Wsparcie psychologiczne oraz dla osób z niepełnosprawnościami  - Student Health Center  - Oferta Biblioteki SGGW - Oddział Informacji Naukowej  - Biuro Doskonałości Dydaktycznej - Studencki klub podróżniczy "Czwórka" - Zasady bezpieczeństwa na kampusie (Straż Akademicka)         </vt:lpstr>
      <vt:lpstr>BIURO SPRAW STUDENCKICH </vt:lpstr>
      <vt:lpstr> BSS – gdzie nas można znaleźć?  </vt:lpstr>
      <vt:lpstr>UBEZPIECZENIE</vt:lpstr>
      <vt:lpstr>WSPARCIE MATERIALNE</vt:lpstr>
      <vt:lpstr>Prezentacja programu PowerPoint</vt:lpstr>
      <vt:lpstr>BIURO WSPÓŁPRACY MIĘDZYNARODOWEJ</vt:lpstr>
      <vt:lpstr> BWM – lokalizacja i kontakt  </vt:lpstr>
      <vt:lpstr> BWM – co robimy  </vt:lpstr>
      <vt:lpstr> BWM – nasza oferta  </vt:lpstr>
      <vt:lpstr> BWM – nasza oferta  </vt:lpstr>
      <vt:lpstr> BWM – nasza oferta  </vt:lpstr>
      <vt:lpstr> BWM – nasza oferta  </vt:lpstr>
      <vt:lpstr>  </vt:lpstr>
      <vt:lpstr>BIURO KARIER </vt:lpstr>
      <vt:lpstr>Biuro Karier SGGW</vt:lpstr>
      <vt:lpstr>Prezentacja programu PowerPoint</vt:lpstr>
      <vt:lpstr>Prezentacja programu PowerPoint</vt:lpstr>
      <vt:lpstr>   Biuro ds. Osób z Niepełnosprawnościami i Dostępności  Pełnomocnik Rektora ds. Studentów Niepełnosprawnych   </vt:lpstr>
      <vt:lpstr> Gdzie nas można znaleźć? </vt:lpstr>
      <vt:lpstr>Wydziałowy koordynator ds. studentów z niepełnosprawnościami  Wydział Zastosowań Informatyki i Matematyki dr hab. Bartosz Świderski, prof. SGGW budynek 34 pok.3.96,  tel. 22 593 72 41  bartosz_swiderski@sggw.edu.pl  dyżur: w dogodnym terminie po wcześniejszym umówieniu mailowym lub telefonicznym </vt:lpstr>
      <vt:lpstr>Prezentacja programu PowerPoint</vt:lpstr>
      <vt:lpstr>Prezentacja programu PowerPoint</vt:lpstr>
      <vt:lpstr>Prezentacja programu PowerPoint</vt:lpstr>
      <vt:lpstr>  KATALOG ALTERNATYWNYCH ROZWIĄZAŃ I FORM WSPARCIA                        SŁUŻĄCYCH ZAPEWNIENIU DOSTĘPNOŚCI W KSZTAŁCENIU  (Zarządzenie Nr 119 Rektora SGGW z dnia 27 grudnia 2023 r. )  </vt:lpstr>
      <vt:lpstr>Prezentacja programu PowerPoint</vt:lpstr>
      <vt:lpstr>Prezentacja programu PowerPoint</vt:lpstr>
      <vt:lpstr>Student Health Service </vt:lpstr>
      <vt:lpstr>Student Health Center </vt:lpstr>
      <vt:lpstr>Gdzie jesteśmy</vt:lpstr>
      <vt:lpstr>Jak się umówić  </vt:lpstr>
      <vt:lpstr>Godziny przyjęć</vt:lpstr>
      <vt:lpstr>Oferowane usługi</vt:lpstr>
      <vt:lpstr>NAUKOWA SIEĆ INFORMACYJNA – BIBLIOTEKI SGGW </vt:lpstr>
      <vt:lpstr> Gdzie nas można znaleźć?  </vt:lpstr>
      <vt:lpstr>Biblioteka Główna SGGW – Twoje miejsce nauki i rozwoju</vt:lpstr>
      <vt:lpstr>Logowanie do zasobów BG SGGW</vt:lpstr>
      <vt:lpstr>Przestrzenie w bibliotece</vt:lpstr>
      <vt:lpstr>Przestrzenie w bibliotece</vt:lpstr>
      <vt:lpstr>Wydarzenia, życie kulturalne, media społecznościowe</vt:lpstr>
      <vt:lpstr>BIURO DOSKONAŁOŚCI DYDAKTYCZNEJ </vt:lpstr>
      <vt:lpstr>Gdzie nas można znaleźć?</vt:lpstr>
      <vt:lpstr>O czym chcemy Wam powiedzieć</vt:lpstr>
      <vt:lpstr>Tutoring i Mentoring w SGGW</vt:lpstr>
      <vt:lpstr>UZO</vt:lpstr>
      <vt:lpstr>Co robimy</vt:lpstr>
      <vt:lpstr> BDD – nasz zespół  </vt:lpstr>
      <vt:lpstr>                       </vt:lpstr>
      <vt:lpstr>Kilka słów o nas i naszej historii</vt:lpstr>
      <vt:lpstr>Co robimy?</vt:lpstr>
      <vt:lpstr>Prezentacja programu PowerPoint</vt:lpstr>
      <vt:lpstr>                       </vt:lpstr>
      <vt:lpstr>O nas J</vt:lpstr>
      <vt:lpstr>Dołącz do SKP4!  Dlaczego my J</vt:lpstr>
      <vt:lpstr>                       </vt:lpstr>
      <vt:lpstr>STRAŻ AKADEMICKA </vt:lpstr>
      <vt:lpstr>Bezpieczeństwo jest naszą wspólną odpowiedzialnością – reaguj, nie ignoruj. </vt:lpstr>
      <vt:lpstr>WAŻNE TELEFONY</vt:lpstr>
      <vt:lpstr>REAGOWANIE NA SYTUACJE ZAGROŻENIA </vt:lpstr>
      <vt:lpstr>REAGOWANIE NA SYTUACJE ZAGROŻENIA </vt:lpstr>
      <vt:lpstr>REAGOWANIE NA SYTUACJE ZAGROŻENIA </vt:lpstr>
      <vt:lpstr>Prezentacja programu PowerPoint</vt:lpstr>
      <vt:lpstr>URSYNALIA</vt:lpstr>
      <vt:lpstr>Prosimy o wzięcie udziału w ankiecie, która pozwoli nam dopasować nasze działania do Waszych potrzeb.  kliknij w link: https://forms.office.com/e/nNWSA36uKP?origin=lprLink  lub zeskanuj:                                      Wypełnij krótką ankietę na temat Spotkania                                      Orientation Day na Twoim Wydziale.                                     Ankieta jest aktywna do końca października br. </vt:lpstr>
      <vt:lpstr>DZIĘKUJEMY!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Ewelina Grzegorzewicz</dc:creator>
  <cp:lastModifiedBy>Lidia Turska</cp:lastModifiedBy>
  <cp:revision>213</cp:revision>
  <dcterms:created xsi:type="dcterms:W3CDTF">2023-03-02T11:03:10Z</dcterms:created>
  <dcterms:modified xsi:type="dcterms:W3CDTF">2025-10-20T09:41:40Z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0x01010043587FD93424FD45ABEE6AE44D973D7D</vt:lpwstr>
  </property>
</Properties>
</file>